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59" r:id="rId3"/>
    <p:sldId id="290" r:id="rId4"/>
    <p:sldId id="287" r:id="rId5"/>
    <p:sldId id="293" r:id="rId6"/>
    <p:sldId id="294" r:id="rId7"/>
    <p:sldId id="295" r:id="rId8"/>
    <p:sldId id="296" r:id="rId9"/>
    <p:sldId id="286" r:id="rId10"/>
    <p:sldId id="270" r:id="rId11"/>
    <p:sldId id="271" r:id="rId12"/>
    <p:sldId id="272" r:id="rId13"/>
    <p:sldId id="274" r:id="rId14"/>
    <p:sldId id="273" r:id="rId15"/>
    <p:sldId id="275" r:id="rId16"/>
    <p:sldId id="276" r:id="rId17"/>
    <p:sldId id="278" r:id="rId18"/>
    <p:sldId id="279" r:id="rId19"/>
    <p:sldId id="280" r:id="rId20"/>
    <p:sldId id="281" r:id="rId21"/>
    <p:sldId id="282" r:id="rId22"/>
    <p:sldId id="283" r:id="rId23"/>
    <p:sldId id="284" r:id="rId24"/>
    <p:sldId id="297" r:id="rId25"/>
    <p:sldId id="289" r:id="rId26"/>
    <p:sldId id="298"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6C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7B018BB-80A7-4F77-B60F-C8B233D01FF8}" styleName="">
    <a:wholeTbl>
      <a:tcTxStyle>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Style>
        <a:tcBdr/>
        <a:fill>
          <a:solidFill>
            <a:srgbClr val="E1E0DA"/>
          </a:solidFill>
        </a:fill>
      </a:tcStyle>
    </a:band2H>
    <a:firstCol>
      <a:tcTxStyle>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0"/>
            </a:schemeClr>
          </a:solidFill>
        </a:fill>
      </a:tcStyle>
    </a:firstCol>
    <a:lastRow>
      <a:tcTxStyle>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21"/>
    <p:restoredTop sz="94787"/>
  </p:normalViewPr>
  <p:slideViewPr>
    <p:cSldViewPr snapToGrid="0" snapToObjects="1">
      <p:cViewPr varScale="1">
        <p:scale>
          <a:sx n="60" d="100"/>
          <a:sy n="60" d="100"/>
        </p:scale>
        <p:origin x="6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50282877"/>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latin typeface="Microsoft YaHei" panose="020B0503020204020204" pitchFamily="34" charset="-122"/>
                <a:ea typeface="Microsoft YaHei" panose="020B0503020204020204" pitchFamily="34" charset="-122"/>
              </a:rPr>
              <a:t>对于</a:t>
            </a:r>
            <a:r>
              <a:rPr lang="en" altLang="zh-CN" sz="2400" dirty="0">
                <a:latin typeface="Microsoft YaHei" panose="020B0503020204020204" pitchFamily="34" charset="-122"/>
                <a:ea typeface="Microsoft YaHei" panose="020B0503020204020204" pitchFamily="34" charset="-122"/>
              </a:rPr>
              <a:t>position</a:t>
            </a:r>
            <a:r>
              <a:rPr lang="zh-CN" altLang="en-US" sz="2400" dirty="0">
                <a:latin typeface="Microsoft YaHei" panose="020B0503020204020204" pitchFamily="34" charset="-122"/>
                <a:ea typeface="Microsoft YaHei" panose="020B0503020204020204" pitchFamily="34" charset="-122"/>
              </a:rPr>
              <a:t>编码，当输入数据集本身提供</a:t>
            </a:r>
            <a:r>
              <a:rPr lang="en" altLang="zh-CN" sz="2400" dirty="0">
                <a:latin typeface="Microsoft YaHei" panose="020B0503020204020204" pitchFamily="34" charset="-122"/>
                <a:ea typeface="Microsoft YaHei" panose="020B0503020204020204" pitchFamily="34" charset="-122"/>
              </a:rPr>
              <a:t>region</a:t>
            </a:r>
            <a:r>
              <a:rPr lang="zh-CN" altLang="en-US" sz="2400" dirty="0">
                <a:latin typeface="Microsoft YaHei" panose="020B0503020204020204" pitchFamily="34" charset="-122"/>
                <a:ea typeface="Microsoft YaHei" panose="020B0503020204020204" pitchFamily="34" charset="-122"/>
              </a:rPr>
              <a:t>和</a:t>
            </a:r>
            <a:r>
              <a:rPr lang="en" altLang="zh-CN" sz="2400" dirty="0">
                <a:latin typeface="Microsoft YaHei" panose="020B0503020204020204" pitchFamily="34" charset="-122"/>
                <a:ea typeface="Microsoft YaHei" panose="020B0503020204020204" pitchFamily="34" charset="-122"/>
              </a:rPr>
              <a:t>input words</a:t>
            </a:r>
            <a:r>
              <a:rPr lang="zh-CN" altLang="en-US" sz="2400" dirty="0">
                <a:latin typeface="Microsoft YaHei" panose="020B0503020204020204" pitchFamily="34" charset="-122"/>
                <a:ea typeface="Microsoft YaHei" panose="020B0503020204020204" pitchFamily="34" charset="-122"/>
              </a:rPr>
              <a:t>的关系的时候，才将图片</a:t>
            </a:r>
            <a:r>
              <a:rPr lang="en" altLang="zh-CN" sz="2400" dirty="0">
                <a:latin typeface="Microsoft YaHei" panose="020B0503020204020204" pitchFamily="34" charset="-122"/>
                <a:ea typeface="Microsoft YaHei" panose="020B0503020204020204" pitchFamily="34" charset="-122"/>
              </a:rPr>
              <a:t>region</a:t>
            </a:r>
            <a:r>
              <a:rPr lang="zh-CN" altLang="en-US" sz="2400" dirty="0">
                <a:latin typeface="Microsoft YaHei" panose="020B0503020204020204" pitchFamily="34" charset="-122"/>
                <a:ea typeface="Microsoft YaHei" panose="020B0503020204020204" pitchFamily="34" charset="-122"/>
              </a:rPr>
              <a:t>跟对应</a:t>
            </a:r>
            <a:r>
              <a:rPr lang="en" altLang="zh-CN" sz="2400" dirty="0">
                <a:latin typeface="Microsoft YaHei" panose="020B0503020204020204" pitchFamily="34" charset="-122"/>
                <a:ea typeface="Microsoft YaHei" panose="020B0503020204020204" pitchFamily="34" charset="-122"/>
              </a:rPr>
              <a:t>input words</a:t>
            </a:r>
            <a:r>
              <a:rPr lang="zh-CN" altLang="en-US" sz="2400" dirty="0">
                <a:latin typeface="Microsoft YaHei" panose="020B0503020204020204" pitchFamily="34" charset="-122"/>
                <a:ea typeface="Microsoft YaHei" panose="020B0503020204020204" pitchFamily="34" charset="-122"/>
              </a:rPr>
              <a:t>保持一样的</a:t>
            </a:r>
            <a:r>
              <a:rPr lang="en" altLang="zh-CN" sz="2400" dirty="0">
                <a:latin typeface="Microsoft YaHei" panose="020B0503020204020204" pitchFamily="34" charset="-122"/>
                <a:ea typeface="Microsoft YaHei" panose="020B0503020204020204" pitchFamily="34" charset="-122"/>
              </a:rPr>
              <a:t>position</a:t>
            </a:r>
            <a:r>
              <a:rPr lang="zh-CN" altLang="en-US" sz="2400" dirty="0">
                <a:latin typeface="Microsoft YaHei" panose="020B0503020204020204" pitchFamily="34" charset="-122"/>
                <a:ea typeface="Microsoft YaHei" panose="020B0503020204020204" pitchFamily="34" charset="-122"/>
              </a:rPr>
              <a:t>作为输入。</a:t>
            </a:r>
            <a:r>
              <a:rPr lang="en" altLang="zh-CN" sz="2400" dirty="0">
                <a:latin typeface="Microsoft YaHei" panose="020B0503020204020204" pitchFamily="34" charset="-122"/>
                <a:ea typeface="Microsoft YaHei" panose="020B0503020204020204" pitchFamily="34" charset="-122"/>
              </a:rPr>
              <a:t>segment</a:t>
            </a:r>
            <a:r>
              <a:rPr lang="zh-CN" altLang="en-US" sz="2400" dirty="0">
                <a:latin typeface="Microsoft YaHei" panose="020B0503020204020204" pitchFamily="34" charset="-122"/>
                <a:ea typeface="Microsoft YaHei" panose="020B0503020204020204" pitchFamily="34" charset="-122"/>
              </a:rPr>
              <a:t>则表示是图像嵌入</a:t>
            </a:r>
            <a:r>
              <a:rPr lang="en" altLang="zh-CN" sz="2400" dirty="0">
                <a:latin typeface="Microsoft YaHei" panose="020B0503020204020204" pitchFamily="34" charset="-122"/>
                <a:ea typeface="Microsoft YaHei" panose="020B0503020204020204" pitchFamily="34" charset="-122"/>
              </a:rPr>
              <a:t>or </a:t>
            </a:r>
            <a:r>
              <a:rPr lang="zh-CN" altLang="en-US" sz="2400" dirty="0">
                <a:latin typeface="Microsoft YaHei" panose="020B0503020204020204" pitchFamily="34" charset="-122"/>
                <a:ea typeface="Microsoft YaHei" panose="020B0503020204020204" pitchFamily="34" charset="-122"/>
              </a:rPr>
              <a:t>文本嵌入。</a:t>
            </a:r>
            <a:endParaRPr kumimoji="1" lang="zh-CN" altLang="en-US" dirty="0"/>
          </a:p>
        </p:txBody>
      </p:sp>
    </p:spTree>
    <p:extLst>
      <p:ext uri="{BB962C8B-B14F-4D97-AF65-F5344CB8AC3E}">
        <p14:creationId xmlns:p14="http://schemas.microsoft.com/office/powerpoint/2010/main" val="31542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just" defTabSz="457200" eaLnBrk="1" fontAlgn="auto" latinLnBrk="0" hangingPunct="1">
              <a:lnSpc>
                <a:spcPct val="118000"/>
              </a:lnSpc>
              <a:spcBef>
                <a:spcPts val="0"/>
              </a:spcBef>
              <a:spcAft>
                <a:spcPts val="0"/>
              </a:spcAft>
              <a:buClrTx/>
              <a:buSzTx/>
              <a:buFontTx/>
              <a:buNone/>
              <a:tabLst/>
              <a:defRPr/>
            </a:pPr>
            <a:r>
              <a:rPr lang="zh-CN" altLang="en-US" sz="2400" dirty="0">
                <a:latin typeface="Microsoft YaHei" panose="020B0503020204020204" pitchFamily="34" charset="-122"/>
                <a:ea typeface="Microsoft YaHei" panose="020B0503020204020204" pitchFamily="34" charset="-122"/>
              </a:rPr>
              <a:t>与</a:t>
            </a:r>
            <a:r>
              <a:rPr lang="en" altLang="zh-CN" sz="2400" dirty="0" err="1">
                <a:latin typeface="Microsoft YaHei" panose="020B0503020204020204" pitchFamily="34" charset="-122"/>
                <a:ea typeface="Microsoft YaHei" panose="020B0503020204020204" pitchFamily="34" charset="-122"/>
              </a:rPr>
              <a:t>VisualBERT</a:t>
            </a:r>
            <a:r>
              <a:rPr lang="zh-CN" altLang="en-US" sz="2400" dirty="0">
                <a:latin typeface="Microsoft YaHei" panose="020B0503020204020204" pitchFamily="34" charset="-122"/>
                <a:ea typeface="Microsoft YaHei" panose="020B0503020204020204" pitchFamily="34" charset="-122"/>
              </a:rPr>
              <a:t>相似，在结构上同样采用堆叠的 </a:t>
            </a:r>
            <a:r>
              <a:rPr lang="en" altLang="zh-CN" sz="2400" dirty="0">
                <a:latin typeface="Microsoft YaHei" panose="020B0503020204020204" pitchFamily="34" charset="-122"/>
                <a:ea typeface="Microsoft YaHei" panose="020B0503020204020204" pitchFamily="34" charset="-122"/>
              </a:rPr>
              <a:t>Transformer</a:t>
            </a:r>
            <a:r>
              <a:rPr lang="zh-CN" altLang="en" sz="2400" dirty="0">
                <a:latin typeface="Microsoft YaHei" panose="020B0503020204020204" pitchFamily="34" charset="-122"/>
                <a:ea typeface="Microsoft YaHei" panose="020B0503020204020204" pitchFamily="34" charset="-122"/>
              </a:rPr>
              <a:t>，</a:t>
            </a:r>
            <a:r>
              <a:rPr lang="zh-CN" altLang="en-US" sz="2400" dirty="0">
                <a:latin typeface="Microsoft YaHei" panose="020B0503020204020204" pitchFamily="34" charset="-122"/>
                <a:ea typeface="Microsoft YaHei" panose="020B0503020204020204" pitchFamily="34" charset="-122"/>
              </a:rPr>
              <a:t>并且同样在一开始就对图像和语言信息进行对齐和融合。</a:t>
            </a:r>
            <a:endParaRPr lang="en" altLang="zh-CN" sz="2400" dirty="0">
              <a:latin typeface="Microsoft YaHei" panose="020B0503020204020204" pitchFamily="34" charset="-122"/>
              <a:ea typeface="Microsoft YaHei" panose="020B0503020204020204" pitchFamily="34" charset="-122"/>
            </a:endParaRPr>
          </a:p>
          <a:p>
            <a:endParaRPr kumimoji="1" lang="zh-CN" altLang="en-US" dirty="0"/>
          </a:p>
        </p:txBody>
      </p:sp>
    </p:spTree>
    <p:extLst>
      <p:ext uri="{BB962C8B-B14F-4D97-AF65-F5344CB8AC3E}">
        <p14:creationId xmlns:p14="http://schemas.microsoft.com/office/powerpoint/2010/main" val="211324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404759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778000" y="2298700"/>
            <a:ext cx="20828000" cy="4648200"/>
          </a:xfrm>
          <a:prstGeom prst="rect">
            <a:avLst/>
          </a:prstGeom>
        </p:spPr>
        <p:txBody>
          <a:bodyPr anchor="b"/>
          <a:lstStyle/>
          <a:p>
            <a:r>
              <a:t>标题文本</a:t>
            </a:r>
          </a:p>
        </p:txBody>
      </p:sp>
      <p:sp>
        <p:nvSpPr>
          <p:cNvPr id="12" name="正文级别 1…"/>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7" name="图像" descr="图像">
            <a:extLst>
              <a:ext uri="{FF2B5EF4-FFF2-40B4-BE49-F238E27FC236}">
                <a16:creationId xmlns:a16="http://schemas.microsoft.com/office/drawing/2014/main" id="{2A243F0C-EDFF-444C-8CF9-8DCE9DA27474}"/>
              </a:ext>
            </a:extLst>
          </p:cNvPr>
          <p:cNvPicPr>
            <a:picLocks noChangeAspect="1"/>
          </p:cNvPicPr>
          <p:nvPr userDrawn="1"/>
        </p:nvPicPr>
        <p:blipFill>
          <a:blip r:embed="rId2"/>
          <a:stretch>
            <a:fillRect/>
          </a:stretch>
        </p:blipFill>
        <p:spPr>
          <a:xfrm>
            <a:off x="21287841" y="248189"/>
            <a:ext cx="2783924" cy="500840"/>
          </a:xfrm>
          <a:prstGeom prst="rect">
            <a:avLst/>
          </a:prstGeom>
          <a:ln w="12700">
            <a:miter lim="400000"/>
            <a:headEnd/>
            <a:tailEnd/>
          </a:ln>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在此键入引文。”"/>
          <p:cNvSpPr txBox="1">
            <a:spLocks noGrp="1"/>
          </p:cNvSpPr>
          <p:nvPr>
            <p:ph type="body" sz="quarter" idx="14" hasCustomPrompt="1"/>
          </p:nvPr>
        </p:nvSpPr>
        <p:spPr>
          <a:xfrm>
            <a:off x="2387600" y="6013450"/>
            <a:ext cx="19621500" cy="952501"/>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“在此键入引文。”</a:t>
            </a:r>
          </a:p>
        </p:txBody>
      </p:sp>
      <p:sp>
        <p:nvSpPr>
          <p:cNvPr id="9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pic>
        <p:nvPicPr>
          <p:cNvPr id="4" name="图像" descr="图像"/>
          <p:cNvPicPr>
            <a:picLocks noChangeAspect="1"/>
          </p:cNvPicPr>
          <p:nvPr userDrawn="1"/>
        </p:nvPicPr>
        <p:blipFill>
          <a:blip r:embed="rId2"/>
          <a:stretch>
            <a:fillRect/>
          </a:stretch>
        </p:blipFill>
        <p:spPr>
          <a:xfrm>
            <a:off x="21287841" y="248189"/>
            <a:ext cx="2783924" cy="500840"/>
          </a:xfrm>
          <a:prstGeom prst="rect">
            <a:avLst/>
          </a:prstGeom>
          <a:ln w="12700">
            <a:miter lim="400000"/>
            <a:headEnd/>
            <a:tailEnd/>
          </a:ln>
        </p:spPr>
      </p:pic>
    </p:spTree>
  </p:cSld>
  <p:clrMapOvr>
    <a:overrideClrMapping bg1="lt1" tx1="dk1" bg2="lt2" tx2="dk2" accent1="accent1" accent2="accent2" accent3="accent3" accent4="accent4" accent5="accent5" accent6="accent6" hlink="hlink" folHlink="folHlink"/>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标题文本"/>
          <p:cNvSpPr txBox="1">
            <a:spLocks noGrp="1"/>
          </p:cNvSpPr>
          <p:nvPr>
            <p:ph type="title" hasCustomPrompt="1"/>
          </p:nvPr>
        </p:nvSpPr>
        <p:spPr>
          <a:xfrm>
            <a:off x="635000" y="9512300"/>
            <a:ext cx="23114000" cy="2006600"/>
          </a:xfrm>
          <a:prstGeom prst="rect">
            <a:avLst/>
          </a:prstGeom>
        </p:spPr>
        <p:txBody>
          <a:bodyPr anchor="b"/>
          <a:lstStyle/>
          <a:p>
            <a:r>
              <a:t>标题文本</a:t>
            </a:r>
          </a:p>
        </p:txBody>
      </p:sp>
      <p:sp>
        <p:nvSpPr>
          <p:cNvPr id="22" name="正文级别 1…"/>
          <p:cNvSpPr txBox="1">
            <a:spLocks noGrp="1"/>
          </p:cNvSpPr>
          <p:nvPr>
            <p:ph type="body" sz="quarter" idx="1" hasCustomPrompt="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标题文本"/>
          <p:cNvSpPr txBox="1">
            <a:spLocks noGrp="1"/>
          </p:cNvSpPr>
          <p:nvPr>
            <p:ph type="title" hasCustomPrompt="1"/>
          </p:nvPr>
        </p:nvSpPr>
        <p:spPr>
          <a:xfrm>
            <a:off x="1778000" y="4533900"/>
            <a:ext cx="20828000" cy="4648200"/>
          </a:xfrm>
          <a:prstGeom prst="rect">
            <a:avLst/>
          </a:prstGeom>
        </p:spPr>
        <p:txBody>
          <a:bodyPr/>
          <a:lstStyle/>
          <a:p>
            <a:r>
              <a:t>标题文本</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39" name="标题文本"/>
          <p:cNvSpPr txBox="1">
            <a:spLocks noGrp="1"/>
          </p:cNvSpPr>
          <p:nvPr>
            <p:ph type="title" hasCustomPrompt="1"/>
          </p:nvPr>
        </p:nvSpPr>
        <p:spPr>
          <a:xfrm>
            <a:off x="1651000" y="952500"/>
            <a:ext cx="10223500" cy="5549900"/>
          </a:xfrm>
          <a:prstGeom prst="rect">
            <a:avLst/>
          </a:prstGeom>
        </p:spPr>
        <p:txBody>
          <a:bodyPr anchor="b"/>
          <a:lstStyle>
            <a:lvl1pPr>
              <a:defRPr sz="8400"/>
            </a:lvl1pPr>
          </a:lstStyle>
          <a:p>
            <a:r>
              <a:t>标题文本</a:t>
            </a:r>
          </a:p>
        </p:txBody>
      </p:sp>
      <p:sp>
        <p:nvSpPr>
          <p:cNvPr id="40" name="正文级别 1…"/>
          <p:cNvSpPr txBox="1">
            <a:spLocks noGrp="1"/>
          </p:cNvSpPr>
          <p:nvPr>
            <p:ph type="body" sz="quarter" idx="1" hasCustomPrompt="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正文级别 1</a:t>
            </a:r>
          </a:p>
          <a:p>
            <a:pPr lvl="1"/>
            <a:r>
              <a:t>正文级别 2</a:t>
            </a:r>
          </a:p>
          <a:p>
            <a:pPr lvl="2"/>
            <a:r>
              <a:t>正文级别 3</a:t>
            </a:r>
          </a:p>
          <a:p>
            <a:pPr lvl="3"/>
            <a:r>
              <a:t>正文级别 4</a:t>
            </a:r>
          </a:p>
          <a:p>
            <a:pPr lvl="4"/>
            <a:r>
              <a:t>正文级别 5</a:t>
            </a: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hasCustomPrompt="1"/>
          </p:nvPr>
        </p:nvSpPr>
        <p:spPr>
          <a:prstGeom prst="rect">
            <a:avLst/>
          </a:prstGeom>
        </p:spPr>
        <p:txBody>
          <a:bodyPr/>
          <a:lstStyle/>
          <a:p>
            <a:r>
              <a:t>标题文本</a:t>
            </a:r>
          </a:p>
        </p:txBody>
      </p:sp>
      <p:sp>
        <p:nvSpPr>
          <p:cNvPr id="57" name="正文级别 1…"/>
          <p:cNvSpPr txBox="1">
            <a:spLocks noGrp="1"/>
          </p:cNvSpPr>
          <p:nvPr>
            <p:ph type="body" idx="1" hasCustomPrompt="1"/>
          </p:nvPr>
        </p:nvSpPr>
        <p:spPr>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标题文本"/>
          <p:cNvSpPr txBox="1">
            <a:spLocks noGrp="1"/>
          </p:cNvSpPr>
          <p:nvPr>
            <p:ph type="title" hasCustomPrompt="1"/>
          </p:nvPr>
        </p:nvSpPr>
        <p:spPr>
          <a:prstGeom prst="rect">
            <a:avLst/>
          </a:prstGeom>
        </p:spPr>
        <p:txBody>
          <a:bodyPr/>
          <a:lstStyle/>
          <a:p>
            <a:r>
              <a:t>标题文本</a:t>
            </a:r>
          </a:p>
        </p:txBody>
      </p:sp>
      <p:sp>
        <p:nvSpPr>
          <p:cNvPr id="67" name="正文级别 1…"/>
          <p:cNvSpPr txBox="1">
            <a:spLocks noGrp="1"/>
          </p:cNvSpPr>
          <p:nvPr>
            <p:ph type="body" sz="half" idx="1" hasCustomPrompt="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正文级别 1</a:t>
            </a:r>
          </a:p>
          <a:p>
            <a:pPr lvl="1"/>
            <a:r>
              <a:t>正文级别 2</a:t>
            </a:r>
          </a:p>
          <a:p>
            <a:pPr lvl="2"/>
            <a:r>
              <a:t>正文级别 3</a:t>
            </a:r>
          </a:p>
          <a:p>
            <a:pPr lvl="3"/>
            <a:r>
              <a:t>正文级别 4</a:t>
            </a:r>
          </a:p>
          <a:p>
            <a:pPr lvl="4"/>
            <a:r>
              <a:t>正文级别 5</a:t>
            </a:r>
          </a:p>
        </p:txBody>
      </p:sp>
      <p:sp>
        <p:nvSpPr>
          <p:cNvPr id="68"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正文级别 1…"/>
          <p:cNvSpPr txBox="1">
            <a:spLocks noGrp="1"/>
          </p:cNvSpPr>
          <p:nvPr>
            <p:ph type="body" idx="1" hasCustomPrompt="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正文级别 1</a:t>
            </a:r>
          </a:p>
          <a:p>
            <a:pPr lvl="1"/>
            <a:r>
              <a:t>正文级别 2</a:t>
            </a:r>
          </a:p>
          <a:p>
            <a:pPr lvl="2"/>
            <a:r>
              <a:t>正文级别 3</a:t>
            </a:r>
          </a:p>
          <a:p>
            <a:pPr lvl="3"/>
            <a:r>
              <a:t>正文级别 4</a:t>
            </a:r>
          </a:p>
          <a:p>
            <a:pPr lvl="4"/>
            <a:r>
              <a:t>正文级别 5</a:t>
            </a:r>
          </a:p>
        </p:txBody>
      </p:sp>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图像"/>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图像"/>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2.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矩形"/>
          <p:cNvSpPr/>
          <p:nvPr/>
        </p:nvSpPr>
        <p:spPr>
          <a:xfrm>
            <a:off x="0" y="-1"/>
            <a:ext cx="24384000" cy="11072820"/>
          </a:xfrm>
          <a:prstGeom prst="rect">
            <a:avLst/>
          </a:prstGeom>
          <a:solidFill>
            <a:srgbClr val="FFC3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pic>
        <p:nvPicPr>
          <p:cNvPr id="8" name="图像" descr="图像"/>
          <p:cNvPicPr>
            <a:picLocks noChangeAspect="1"/>
          </p:cNvPicPr>
          <p:nvPr/>
        </p:nvPicPr>
        <p:blipFill>
          <a:blip r:embed="rId2"/>
          <a:stretch>
            <a:fillRect/>
          </a:stretch>
        </p:blipFill>
        <p:spPr>
          <a:xfrm>
            <a:off x="1343750" y="12025868"/>
            <a:ext cx="4572001" cy="822522"/>
          </a:xfrm>
          <a:prstGeom prst="rect">
            <a:avLst/>
          </a:prstGeom>
          <a:ln w="12700">
            <a:miter lim="400000"/>
            <a:headEnd/>
            <a:tailEnd/>
          </a:ln>
        </p:spPr>
      </p:pic>
      <p:sp>
        <p:nvSpPr>
          <p:cNvPr id="2" name="美团点评PPT模板…"/>
          <p:cNvSpPr txBox="1"/>
          <p:nvPr/>
        </p:nvSpPr>
        <p:spPr>
          <a:xfrm>
            <a:off x="1343750" y="1867284"/>
            <a:ext cx="17449125" cy="3426579"/>
          </a:xfrm>
          <a:prstGeom prst="rect">
            <a:avLst/>
          </a:prstGeom>
          <a:ln w="12700">
            <a:miter lim="400000"/>
          </a:ln>
        </p:spPr>
        <p:txBody>
          <a:bodyPr lIns="50800" tIns="50800" rIns="50800" bIns="50800">
            <a:spAutoFit/>
          </a:bodyPr>
          <a:lstStyle/>
          <a:p>
            <a:pPr algn="l" defTabSz="584200">
              <a:lnSpc>
                <a:spcPct val="120000"/>
              </a:lnSpc>
              <a:defRPr sz="12000" b="0">
                <a:latin typeface="PingFang SC Semibold"/>
                <a:ea typeface="PingFang SC Semibold"/>
                <a:cs typeface="PingFang SC Semibold"/>
                <a:sym typeface="PingFang SC Semibold"/>
              </a:defRPr>
            </a:pPr>
            <a:r>
              <a:rPr lang="zh-CN" altLang="en-US" dirty="0">
                <a:latin typeface="微软雅黑" panose="020B0503020204020204" charset="-122"/>
                <a:ea typeface="微软雅黑" panose="020B0503020204020204" charset="-122"/>
                <a:cs typeface="微软雅黑" panose="020B0503020204020204" charset="-122"/>
              </a:rPr>
              <a:t>多模态学习综述</a:t>
            </a:r>
            <a:endParaRPr lang="en-US" altLang="zh-CN" dirty="0">
              <a:latin typeface="微软雅黑" panose="020B0503020204020204" charset="-122"/>
              <a:ea typeface="微软雅黑" panose="020B0503020204020204" charset="-122"/>
              <a:cs typeface="微软雅黑" panose="020B0503020204020204" charset="-122"/>
            </a:endParaRPr>
          </a:p>
          <a:p>
            <a:pPr algn="l" defTabSz="584200">
              <a:lnSpc>
                <a:spcPct val="120000"/>
              </a:lnSpc>
              <a:defRPr sz="12000" b="0">
                <a:latin typeface="PingFang SC Semibold"/>
                <a:ea typeface="PingFang SC Semibold"/>
                <a:cs typeface="PingFang SC Semibold"/>
                <a:sym typeface="PingFang SC Semibold"/>
              </a:defRPr>
            </a:pPr>
            <a:endParaRPr sz="6000" dirty="0">
              <a:latin typeface="微软雅黑" panose="020B0503020204020204" charset="-122"/>
              <a:ea typeface="微软雅黑" panose="020B0503020204020204" charset="-122"/>
              <a:cs typeface="微软雅黑" panose="020B0503020204020204" charset="-122"/>
            </a:endParaRPr>
          </a:p>
        </p:txBody>
      </p:sp>
      <p:sp>
        <p:nvSpPr>
          <p:cNvPr id="3" name="酒店住宿事业部…"/>
          <p:cNvSpPr txBox="1"/>
          <p:nvPr/>
        </p:nvSpPr>
        <p:spPr>
          <a:xfrm>
            <a:off x="1343647" y="8427659"/>
            <a:ext cx="8109592" cy="1492909"/>
          </a:xfrm>
          <a:prstGeom prst="rect">
            <a:avLst/>
          </a:prstGeom>
          <a:ln w="12700">
            <a:miter lim="400000"/>
          </a:ln>
        </p:spPr>
        <p:txBody>
          <a:bodyPr wrap="none" lIns="50800" tIns="50800" rIns="50800" bIns="50800" anchor="ctr">
            <a:spAutoFit/>
          </a:bodyPr>
          <a:lstStyle/>
          <a:p>
            <a:pPr algn="l" defTabSz="584200" eaLnBrk="1">
              <a:lnSpc>
                <a:spcPct val="150000"/>
              </a:lnSpc>
              <a:defRPr b="0">
                <a:latin typeface="PingFang SC Regular"/>
                <a:ea typeface="PingFang SC Regular"/>
                <a:cs typeface="PingFang SC Regular"/>
                <a:sym typeface="PingFang SC Regular"/>
              </a:defRPr>
            </a:pPr>
            <a:r>
              <a:rPr lang="zh-CN" altLang="en-US" sz="3200" dirty="0">
                <a:latin typeface="微软雅黑" panose="020B0503020204020204" charset="-122"/>
                <a:ea typeface="微软雅黑" panose="020B0503020204020204" charset="-122"/>
                <a:cs typeface="微软雅黑" panose="020B0503020204020204" charset="-122"/>
              </a:rPr>
              <a:t>搜索与</a:t>
            </a:r>
            <a:r>
              <a:rPr lang="en-US" altLang="zh-CN" sz="3200" dirty="0">
                <a:latin typeface="微软雅黑" panose="020B0503020204020204" charset="-122"/>
                <a:ea typeface="微软雅黑" panose="020B0503020204020204" charset="-122"/>
                <a:cs typeface="微软雅黑" panose="020B0503020204020204" charset="-122"/>
              </a:rPr>
              <a:t>NLP</a:t>
            </a:r>
            <a:r>
              <a:rPr lang="zh-CN" altLang="en-US" sz="3200" dirty="0">
                <a:latin typeface="微软雅黑" panose="020B0503020204020204" charset="-122"/>
                <a:ea typeface="微软雅黑" panose="020B0503020204020204" charset="-122"/>
                <a:cs typeface="微软雅黑" panose="020B0503020204020204" charset="-122"/>
              </a:rPr>
              <a:t>部</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点评搜索部</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视觉应用组</a:t>
            </a:r>
            <a:r>
              <a:rPr lang="en-US" altLang="zh-CN" sz="3200" dirty="0">
                <a:latin typeface="微软雅黑" panose="020B0503020204020204" charset="-122"/>
                <a:ea typeface="微软雅黑" panose="020B0503020204020204" charset="-122"/>
                <a:cs typeface="微软雅黑" panose="020B0503020204020204" charset="-122"/>
              </a:rPr>
              <a:t>/</a:t>
            </a:r>
            <a:r>
              <a:rPr lang="zh-CN" altLang="en-US" sz="3200" dirty="0">
                <a:latin typeface="微软雅黑" panose="020B0503020204020204" charset="-122"/>
                <a:ea typeface="微软雅黑" panose="020B0503020204020204" charset="-122"/>
                <a:cs typeface="微软雅黑" panose="020B0503020204020204" charset="-122"/>
              </a:rPr>
              <a:t> 张明</a:t>
            </a:r>
            <a:endParaRPr lang="en-US" altLang="zh-CN" sz="3200" dirty="0">
              <a:latin typeface="微软雅黑" panose="020B0503020204020204" charset="-122"/>
              <a:ea typeface="微软雅黑" panose="020B0503020204020204" charset="-122"/>
              <a:cs typeface="微软雅黑" panose="020B0503020204020204" charset="-122"/>
            </a:endParaRPr>
          </a:p>
          <a:p>
            <a:pPr algn="l" defTabSz="584200" eaLnBrk="1">
              <a:lnSpc>
                <a:spcPct val="150000"/>
              </a:lnSpc>
              <a:defRPr b="0">
                <a:latin typeface="PingFang SC Regular"/>
                <a:ea typeface="PingFang SC Regular"/>
                <a:cs typeface="PingFang SC Regular"/>
                <a:sym typeface="PingFang SC Regular"/>
              </a:defRPr>
            </a:pPr>
            <a:r>
              <a:rPr lang="en-US" altLang="zh-CN" sz="3200" dirty="0">
                <a:latin typeface="微软雅黑" panose="020B0503020204020204" charset="-122"/>
                <a:ea typeface="微软雅黑" panose="020B0503020204020204" charset="-122"/>
                <a:cs typeface="微软雅黑" panose="020B0503020204020204" charset="-122"/>
              </a:rPr>
              <a:t>2020</a:t>
            </a:r>
            <a:r>
              <a:rPr sz="3200" dirty="0">
                <a:latin typeface="微软雅黑" panose="020B0503020204020204" charset="-122"/>
                <a:ea typeface="微软雅黑" panose="020B0503020204020204" charset="-122"/>
                <a:cs typeface="微软雅黑" panose="020B0503020204020204" charset="-122"/>
              </a:rPr>
              <a:t>年</a:t>
            </a:r>
            <a:r>
              <a:rPr lang="en-US" altLang="zh-CN" sz="3200" dirty="0">
                <a:latin typeface="微软雅黑" panose="020B0503020204020204" charset="-122"/>
                <a:ea typeface="微软雅黑" panose="020B0503020204020204" charset="-122"/>
                <a:cs typeface="微软雅黑" panose="020B0503020204020204" charset="-122"/>
              </a:rPr>
              <a:t>8</a:t>
            </a:r>
            <a:r>
              <a:rPr sz="3200" dirty="0">
                <a:latin typeface="微软雅黑" panose="020B0503020204020204" charset="-122"/>
                <a:ea typeface="微软雅黑" panose="020B0503020204020204" charset="-122"/>
                <a:cs typeface="微软雅黑" panose="020B0503020204020204" charset="-122"/>
              </a:rPr>
              <a:t>月</a:t>
            </a:r>
            <a:r>
              <a:rPr lang="en-US" altLang="zh-CN" sz="3200" dirty="0">
                <a:latin typeface="微软雅黑" panose="020B0503020204020204" charset="-122"/>
                <a:ea typeface="微软雅黑" panose="020B0503020204020204" charset="-122"/>
                <a:cs typeface="微软雅黑" panose="020B0503020204020204" charset="-122"/>
              </a:rPr>
              <a:t>1</a:t>
            </a:r>
            <a:r>
              <a:rPr sz="3200" dirty="0">
                <a:latin typeface="微软雅黑" panose="020B0503020204020204" charset="-122"/>
                <a:ea typeface="微软雅黑" panose="020B0503020204020204" charset="-122"/>
                <a:cs typeface="微软雅黑" panose="020B0503020204020204" charset="-122"/>
              </a:rPr>
              <a:t>日</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967929"/>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多模态检索挑战与方法</a:t>
            </a:r>
            <a:endParaRPr sz="5400" dirty="0">
              <a:latin typeface="微软雅黑" panose="020B0503020204020204" charset="-122"/>
              <a:ea typeface="微软雅黑" panose="020B0503020204020204" charset="-122"/>
            </a:endParaRPr>
          </a:p>
        </p:txBody>
      </p:sp>
      <p:sp>
        <p:nvSpPr>
          <p:cNvPr id="5" name="重要（标题、正文等重要信息）">
            <a:extLst>
              <a:ext uri="{FF2B5EF4-FFF2-40B4-BE49-F238E27FC236}">
                <a16:creationId xmlns:a16="http://schemas.microsoft.com/office/drawing/2014/main" id="{298893F5-5E0E-3D40-A894-9D65B3DB05FC}"/>
              </a:ext>
            </a:extLst>
          </p:cNvPr>
          <p:cNvSpPr txBox="1"/>
          <p:nvPr/>
        </p:nvSpPr>
        <p:spPr>
          <a:xfrm>
            <a:off x="911798" y="3148456"/>
            <a:ext cx="1025922" cy="656590"/>
          </a:xfrm>
          <a:prstGeom prst="rect">
            <a:avLst/>
          </a:prstGeom>
          <a:ln w="12700">
            <a:miter lim="400000"/>
          </a:ln>
        </p:spPr>
        <p:txBody>
          <a:bodyPr wrap="none" lIns="50800" tIns="50800" rIns="50800" bIns="50800" anchor="ctr">
            <a:spAutoFit/>
          </a:bodyPr>
          <a:lstStyle>
            <a:lvl1pPr defTabSz="584200">
              <a:defRPr sz="3600" b="0">
                <a:latin typeface="PingFang SC Regular"/>
                <a:ea typeface="PingFang SC Regular"/>
                <a:cs typeface="PingFang SC Regular"/>
                <a:sym typeface="PingFang SC Regular"/>
              </a:defRPr>
            </a:lvl1pPr>
          </a:lstStyle>
          <a:p>
            <a:r>
              <a:rPr lang="zh-CN" altLang="en-US" dirty="0">
                <a:latin typeface="微软雅黑" panose="020B0503020204020204" charset="-122"/>
                <a:ea typeface="微软雅黑" panose="020B0503020204020204" charset="-122"/>
              </a:rPr>
              <a:t>挑战</a:t>
            </a:r>
            <a:endParaRPr dirty="0">
              <a:latin typeface="微软雅黑" panose="020B0503020204020204" charset="-122"/>
              <a:ea typeface="微软雅黑" panose="020B0503020204020204" charset="-122"/>
            </a:endParaRPr>
          </a:p>
        </p:txBody>
      </p:sp>
      <p:sp>
        <p:nvSpPr>
          <p:cNvPr id="6" name="圆形">
            <a:extLst>
              <a:ext uri="{FF2B5EF4-FFF2-40B4-BE49-F238E27FC236}">
                <a16:creationId xmlns:a16="http://schemas.microsoft.com/office/drawing/2014/main" id="{AA33FAAD-3221-844A-9705-E40B5F77F8CA}"/>
              </a:ext>
            </a:extLst>
          </p:cNvPr>
          <p:cNvSpPr/>
          <p:nvPr/>
        </p:nvSpPr>
        <p:spPr>
          <a:xfrm>
            <a:off x="911798" y="4334533"/>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7" name="#000000(标题正文等)">
            <a:extLst>
              <a:ext uri="{FF2B5EF4-FFF2-40B4-BE49-F238E27FC236}">
                <a16:creationId xmlns:a16="http://schemas.microsoft.com/office/drawing/2014/main" id="{5BF12E52-770F-B249-8E49-5F50D754A538}"/>
              </a:ext>
            </a:extLst>
          </p:cNvPr>
          <p:cNvSpPr txBox="1"/>
          <p:nvPr/>
        </p:nvSpPr>
        <p:spPr>
          <a:xfrm>
            <a:off x="911798" y="8645589"/>
            <a:ext cx="15876142" cy="564257"/>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000" dirty="0">
                <a:latin typeface="微软雅黑" panose="020B0503020204020204" charset="-122"/>
                <a:ea typeface="微软雅黑" panose="020B0503020204020204" charset="-122"/>
                <a:cs typeface="微软雅黑" panose="020B0503020204020204" charset="-122"/>
              </a:rPr>
              <a:t>为不同模态数据生成同构的统一表征，进而计算不同模态数据之间的相似性，实现多模态检索</a:t>
            </a:r>
            <a:endParaRPr sz="3000" dirty="0">
              <a:latin typeface="微软雅黑" panose="020B0503020204020204" charset="-122"/>
              <a:ea typeface="微软雅黑" panose="020B0503020204020204" charset="-122"/>
              <a:cs typeface="微软雅黑" panose="020B0503020204020204" charset="-122"/>
            </a:endParaRPr>
          </a:p>
        </p:txBody>
      </p:sp>
      <p:sp>
        <p:nvSpPr>
          <p:cNvPr id="8" name="圆形">
            <a:extLst>
              <a:ext uri="{FF2B5EF4-FFF2-40B4-BE49-F238E27FC236}">
                <a16:creationId xmlns:a16="http://schemas.microsoft.com/office/drawing/2014/main" id="{DE676140-14DB-DE4F-A954-8E6E5E49DE9C}"/>
              </a:ext>
            </a:extLst>
          </p:cNvPr>
          <p:cNvSpPr/>
          <p:nvPr/>
        </p:nvSpPr>
        <p:spPr>
          <a:xfrm>
            <a:off x="911798" y="5483296"/>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000000(标题正文等)">
            <a:extLst>
              <a:ext uri="{FF2B5EF4-FFF2-40B4-BE49-F238E27FC236}">
                <a16:creationId xmlns:a16="http://schemas.microsoft.com/office/drawing/2014/main" id="{D1A76CD1-12E2-A740-95DA-EF2DBEA99F29}"/>
              </a:ext>
            </a:extLst>
          </p:cNvPr>
          <p:cNvSpPr txBox="1"/>
          <p:nvPr/>
        </p:nvSpPr>
        <p:spPr>
          <a:xfrm>
            <a:off x="1937720" y="5510805"/>
            <a:ext cx="9335890" cy="564257"/>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zh-CN" altLang="en-US" sz="3000" dirty="0">
                <a:latin typeface="Microsoft YaHei" panose="020B0503020204020204" pitchFamily="34" charset="-122"/>
                <a:ea typeface="Microsoft YaHei" panose="020B0503020204020204" pitchFamily="34" charset="-122"/>
                <a:cs typeface="微软雅黑" panose="020B0503020204020204" charset="-122"/>
              </a:rPr>
              <a:t>语义鸿沟：</a:t>
            </a:r>
            <a:r>
              <a:rPr lang="zh-CN" altLang="en-US" sz="3000" kern="1200" dirty="0">
                <a:solidFill>
                  <a:schemeClr val="tx1"/>
                </a:solidFill>
                <a:latin typeface="Microsoft YaHei" panose="020B0503020204020204" pitchFamily="34" charset="-122"/>
                <a:ea typeface="Microsoft YaHei" panose="020B0503020204020204" pitchFamily="34" charset="-122"/>
              </a:rPr>
              <a:t>人的高层语义理解和计算机表示之间的差异</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10" name="重要（标题、正文等重要信息）">
            <a:extLst>
              <a:ext uri="{FF2B5EF4-FFF2-40B4-BE49-F238E27FC236}">
                <a16:creationId xmlns:a16="http://schemas.microsoft.com/office/drawing/2014/main" id="{325E4F59-3628-C646-95A2-E4B6D87D7458}"/>
              </a:ext>
            </a:extLst>
          </p:cNvPr>
          <p:cNvSpPr txBox="1"/>
          <p:nvPr/>
        </p:nvSpPr>
        <p:spPr>
          <a:xfrm>
            <a:off x="911798" y="7508322"/>
            <a:ext cx="1025922" cy="656590"/>
          </a:xfrm>
          <a:prstGeom prst="rect">
            <a:avLst/>
          </a:prstGeom>
          <a:ln w="12700">
            <a:miter lim="400000"/>
          </a:ln>
        </p:spPr>
        <p:txBody>
          <a:bodyPr wrap="none" lIns="50800" tIns="50800" rIns="50800" bIns="50800" anchor="ctr">
            <a:spAutoFit/>
          </a:bodyPr>
          <a:lstStyle>
            <a:lvl1pPr defTabSz="584200">
              <a:defRPr sz="3600" b="0">
                <a:latin typeface="PingFang SC Regular"/>
                <a:ea typeface="PingFang SC Regular"/>
                <a:cs typeface="PingFang SC Regular"/>
                <a:sym typeface="PingFang SC Regular"/>
              </a:defRPr>
            </a:lvl1pPr>
          </a:lstStyle>
          <a:p>
            <a:r>
              <a:rPr lang="zh-CN" altLang="en-US" dirty="0">
                <a:latin typeface="微软雅黑" panose="020B0503020204020204" charset="-122"/>
                <a:ea typeface="微软雅黑" panose="020B0503020204020204" charset="-122"/>
              </a:rPr>
              <a:t>方法</a:t>
            </a:r>
            <a:endParaRPr dirty="0">
              <a:latin typeface="微软雅黑" panose="020B0503020204020204" charset="-122"/>
              <a:ea typeface="微软雅黑" panose="020B0503020204020204" charset="-122"/>
            </a:endParaRPr>
          </a:p>
        </p:txBody>
      </p:sp>
      <p:sp>
        <p:nvSpPr>
          <p:cNvPr id="11" name="#000000(标题正文等)">
            <a:extLst>
              <a:ext uri="{FF2B5EF4-FFF2-40B4-BE49-F238E27FC236}">
                <a16:creationId xmlns:a16="http://schemas.microsoft.com/office/drawing/2014/main" id="{04F28B6F-B636-0447-850A-39A6EDD88657}"/>
              </a:ext>
            </a:extLst>
          </p:cNvPr>
          <p:cNvSpPr txBox="1"/>
          <p:nvPr/>
        </p:nvSpPr>
        <p:spPr>
          <a:xfrm>
            <a:off x="1937720" y="4362042"/>
            <a:ext cx="11259494" cy="564257"/>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zh-CN" altLang="en-US" sz="3000" dirty="0">
                <a:latin typeface="微软雅黑" panose="020B0503020204020204" charset="-122"/>
                <a:ea typeface="微软雅黑" panose="020B0503020204020204" charset="-122"/>
              </a:rPr>
              <a:t>异构鸿沟：</a:t>
            </a:r>
            <a:r>
              <a:rPr lang="zh-CN" altLang="en-US" sz="3000" dirty="0">
                <a:latin typeface="微软雅黑" panose="020B0503020204020204" charset="-122"/>
                <a:ea typeface="微软雅黑" panose="020B0503020204020204" charset="-122"/>
                <a:sym typeface="Helvetica Neue"/>
              </a:rPr>
              <a:t>不同的特征表示中存在不一致性</a:t>
            </a:r>
            <a:r>
              <a:rPr lang="zh-CN" altLang="en-US" sz="3000" dirty="0">
                <a:latin typeface="微软雅黑" panose="020B0503020204020204" charset="-122"/>
                <a:ea typeface="微软雅黑" panose="020B0503020204020204" charset="-122"/>
              </a:rPr>
              <a:t>，无法直接度量相似性</a:t>
            </a:r>
            <a:endParaRPr sz="3000" dirty="0">
              <a:latin typeface="微软雅黑" panose="020B0503020204020204" charset="-122"/>
              <a:ea typeface="微软雅黑" panose="020B0503020204020204" charset="-122"/>
            </a:endParaRPr>
          </a:p>
        </p:txBody>
      </p:sp>
      <p:sp>
        <p:nvSpPr>
          <p:cNvPr id="13" name="圆形">
            <a:extLst>
              <a:ext uri="{FF2B5EF4-FFF2-40B4-BE49-F238E27FC236}">
                <a16:creationId xmlns:a16="http://schemas.microsoft.com/office/drawing/2014/main" id="{79618D85-F571-964F-BB9B-0639808038A5}"/>
              </a:ext>
            </a:extLst>
          </p:cNvPr>
          <p:cNvSpPr/>
          <p:nvPr/>
        </p:nvSpPr>
        <p:spPr>
          <a:xfrm>
            <a:off x="911798" y="9658497"/>
            <a:ext cx="619275" cy="619275"/>
          </a:xfrm>
          <a:prstGeom prst="ellipse">
            <a:avLst/>
          </a:prstGeom>
          <a:solidFill>
            <a:schemeClr val="accent6"/>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821690">
              <a:defRPr sz="3600" b="0">
                <a:solidFill>
                  <a:srgbClr val="FFFFFF"/>
                </a:solidFill>
                <a:latin typeface="Helvetica Light"/>
                <a:ea typeface="Helvetica Light"/>
                <a:cs typeface="Helvetica Light"/>
                <a:sym typeface="Helvetica Light"/>
              </a:defRPr>
            </a:pPr>
            <a:endParaRPr/>
          </a:p>
        </p:txBody>
      </p:sp>
      <p:sp>
        <p:nvSpPr>
          <p:cNvPr id="14" name="#000000(标题正文等)">
            <a:extLst>
              <a:ext uri="{FF2B5EF4-FFF2-40B4-BE49-F238E27FC236}">
                <a16:creationId xmlns:a16="http://schemas.microsoft.com/office/drawing/2014/main" id="{CA502369-659E-064B-ABFD-13412AF8D074}"/>
              </a:ext>
            </a:extLst>
          </p:cNvPr>
          <p:cNvSpPr txBox="1"/>
          <p:nvPr/>
        </p:nvSpPr>
        <p:spPr>
          <a:xfrm>
            <a:off x="1937720" y="9686005"/>
            <a:ext cx="1641475" cy="564257"/>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000" dirty="0">
                <a:latin typeface="微软雅黑" panose="020B0503020204020204" charset="-122"/>
                <a:ea typeface="微软雅黑" panose="020B0503020204020204" charset="-122"/>
                <a:cs typeface="微软雅黑" panose="020B0503020204020204" charset="-122"/>
              </a:rPr>
              <a:t>传统方法</a:t>
            </a:r>
            <a:endParaRPr sz="3000" dirty="0">
              <a:latin typeface="微软雅黑" panose="020B0503020204020204" charset="-122"/>
              <a:ea typeface="微软雅黑" panose="020B0503020204020204" charset="-122"/>
              <a:cs typeface="微软雅黑" panose="020B0503020204020204" charset="-122"/>
            </a:endParaRPr>
          </a:p>
        </p:txBody>
      </p:sp>
      <p:sp>
        <p:nvSpPr>
          <p:cNvPr id="16" name="圆形">
            <a:extLst>
              <a:ext uri="{FF2B5EF4-FFF2-40B4-BE49-F238E27FC236}">
                <a16:creationId xmlns:a16="http://schemas.microsoft.com/office/drawing/2014/main" id="{D0659E1C-AC44-F04C-A6DD-E87CCD708C25}"/>
              </a:ext>
            </a:extLst>
          </p:cNvPr>
          <p:cNvSpPr/>
          <p:nvPr/>
        </p:nvSpPr>
        <p:spPr>
          <a:xfrm>
            <a:off x="911798" y="10738082"/>
            <a:ext cx="619275" cy="619275"/>
          </a:xfrm>
          <a:prstGeom prst="ellipse">
            <a:avLst/>
          </a:prstGeom>
          <a:solidFill>
            <a:schemeClr val="accent6"/>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821690">
              <a:defRPr sz="3600" b="0">
                <a:solidFill>
                  <a:srgbClr val="FFFFFF"/>
                </a:solidFill>
                <a:latin typeface="Helvetica Light"/>
                <a:ea typeface="Helvetica Light"/>
                <a:cs typeface="Helvetica Light"/>
                <a:sym typeface="Helvetica Light"/>
              </a:defRPr>
            </a:pPr>
            <a:endParaRPr/>
          </a:p>
        </p:txBody>
      </p:sp>
      <p:sp>
        <p:nvSpPr>
          <p:cNvPr id="17" name="#000000(标题正文等)">
            <a:extLst>
              <a:ext uri="{FF2B5EF4-FFF2-40B4-BE49-F238E27FC236}">
                <a16:creationId xmlns:a16="http://schemas.microsoft.com/office/drawing/2014/main" id="{88624E3E-B7C2-A44F-A845-CC2464813CDC}"/>
              </a:ext>
            </a:extLst>
          </p:cNvPr>
          <p:cNvSpPr txBox="1"/>
          <p:nvPr/>
        </p:nvSpPr>
        <p:spPr>
          <a:xfrm>
            <a:off x="1937720" y="10765590"/>
            <a:ext cx="2410916" cy="564257"/>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zh-CN" altLang="en-US" sz="3000" dirty="0">
                <a:latin typeface="微软雅黑" panose="020B0503020204020204" charset="-122"/>
                <a:ea typeface="微软雅黑" panose="020B0503020204020204" charset="-122"/>
                <a:cs typeface="微软雅黑" panose="020B0503020204020204" charset="-122"/>
              </a:rPr>
              <a:t>深度学习方法</a:t>
            </a:r>
            <a:endParaRPr sz="3000" dirty="0">
              <a:latin typeface="微软雅黑" panose="020B0503020204020204" charset="-122"/>
              <a:ea typeface="微软雅黑" panose="020B0503020204020204" charset="-122"/>
              <a:cs typeface="微软雅黑" panose="020B0503020204020204" charset="-122"/>
            </a:endParaRPr>
          </a:p>
        </p:txBody>
      </p:sp>
      <p:sp>
        <p:nvSpPr>
          <p:cNvPr id="18" name="圆形">
            <a:extLst>
              <a:ext uri="{FF2B5EF4-FFF2-40B4-BE49-F238E27FC236}">
                <a16:creationId xmlns:a16="http://schemas.microsoft.com/office/drawing/2014/main" id="{484FD77A-DAD7-E344-83B3-0182681AF927}"/>
              </a:ext>
            </a:extLst>
          </p:cNvPr>
          <p:cNvSpPr/>
          <p:nvPr/>
        </p:nvSpPr>
        <p:spPr>
          <a:xfrm>
            <a:off x="911798" y="11817667"/>
            <a:ext cx="619275" cy="619275"/>
          </a:xfrm>
          <a:prstGeom prst="ellipse">
            <a:avLst/>
          </a:prstGeom>
          <a:solidFill>
            <a:schemeClr val="accent6"/>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821690">
              <a:defRPr sz="3600" b="0">
                <a:solidFill>
                  <a:srgbClr val="FFFFFF"/>
                </a:solidFill>
                <a:latin typeface="Helvetica Light"/>
                <a:ea typeface="Helvetica Light"/>
                <a:cs typeface="Helvetica Light"/>
                <a:sym typeface="Helvetica Light"/>
              </a:defRPr>
            </a:pPr>
            <a:endParaRPr/>
          </a:p>
        </p:txBody>
      </p:sp>
      <p:sp>
        <p:nvSpPr>
          <p:cNvPr id="19" name="#000000(标题正文等)">
            <a:extLst>
              <a:ext uri="{FF2B5EF4-FFF2-40B4-BE49-F238E27FC236}">
                <a16:creationId xmlns:a16="http://schemas.microsoft.com/office/drawing/2014/main" id="{4AC3782F-6E8E-6A4F-917F-DE842CF70695}"/>
              </a:ext>
            </a:extLst>
          </p:cNvPr>
          <p:cNvSpPr txBox="1"/>
          <p:nvPr/>
        </p:nvSpPr>
        <p:spPr>
          <a:xfrm>
            <a:off x="1937720" y="11845175"/>
            <a:ext cx="2952732" cy="564257"/>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zh-CN" altLang="en-US" sz="3000" dirty="0">
                <a:latin typeface="微软雅黑" panose="020B0503020204020204" charset="-122"/>
                <a:ea typeface="微软雅黑" panose="020B0503020204020204" charset="-122"/>
                <a:cs typeface="微软雅黑" panose="020B0503020204020204" charset="-122"/>
              </a:rPr>
              <a:t>预训练</a:t>
            </a:r>
            <a:r>
              <a:rPr lang="en-US" altLang="zh-CN" sz="3000" dirty="0">
                <a:latin typeface="微软雅黑" panose="020B0503020204020204" charset="-122"/>
                <a:ea typeface="微软雅黑" panose="020B0503020204020204" charset="-122"/>
                <a:cs typeface="微软雅黑" panose="020B0503020204020204" charset="-122"/>
              </a:rPr>
              <a:t>BERT</a:t>
            </a:r>
            <a:r>
              <a:rPr lang="zh-CN" altLang="en-US" sz="3000" dirty="0">
                <a:latin typeface="微软雅黑" panose="020B0503020204020204" charset="-122"/>
                <a:ea typeface="微软雅黑" panose="020B0503020204020204" charset="-122"/>
                <a:cs typeface="微软雅黑" panose="020B0503020204020204" charset="-122"/>
              </a:rPr>
              <a:t>方法</a:t>
            </a:r>
            <a:endParaRPr sz="30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97148944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21120" y="941133"/>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传统方法</a:t>
            </a:r>
            <a:endParaRPr sz="5400" dirty="0">
              <a:latin typeface="微软雅黑" panose="020B0503020204020204" charset="-122"/>
              <a:ea typeface="微软雅黑" panose="020B0503020204020204" charset="-122"/>
            </a:endParaRPr>
          </a:p>
        </p:txBody>
      </p:sp>
      <p:sp>
        <p:nvSpPr>
          <p:cNvPr id="5" name="重要（标题、正文等重要信息）">
            <a:extLst>
              <a:ext uri="{FF2B5EF4-FFF2-40B4-BE49-F238E27FC236}">
                <a16:creationId xmlns:a16="http://schemas.microsoft.com/office/drawing/2014/main" id="{298893F5-5E0E-3D40-A894-9D65B3DB05FC}"/>
              </a:ext>
            </a:extLst>
          </p:cNvPr>
          <p:cNvSpPr txBox="1"/>
          <p:nvPr/>
        </p:nvSpPr>
        <p:spPr>
          <a:xfrm>
            <a:off x="911797" y="3625996"/>
            <a:ext cx="6894516" cy="656590"/>
          </a:xfrm>
          <a:prstGeom prst="rect">
            <a:avLst/>
          </a:prstGeom>
          <a:ln w="12700">
            <a:miter lim="400000"/>
          </a:ln>
        </p:spPr>
        <p:txBody>
          <a:bodyPr wrap="none" lIns="50800" tIns="50800" rIns="50800" bIns="50800" anchor="ctr">
            <a:spAutoFit/>
          </a:bodyPr>
          <a:lstStyle>
            <a:lvl1pPr defTabSz="584200">
              <a:defRPr sz="3600" b="0">
                <a:latin typeface="PingFang SC Regular"/>
                <a:ea typeface="PingFang SC Regular"/>
                <a:cs typeface="PingFang SC Regular"/>
                <a:sym typeface="PingFang SC Regular"/>
              </a:defRPr>
            </a:lvl1pPr>
          </a:lstStyle>
          <a:p>
            <a:pPr algn="l"/>
            <a:r>
              <a:rPr lang="zh-CN" altLang="en-US" dirty="0">
                <a:latin typeface="微软雅黑" panose="020B0503020204020204" charset="-122"/>
                <a:ea typeface="微软雅黑" panose="020B0503020204020204" charset="-122"/>
              </a:rPr>
              <a:t>代表性方法：典型相关分析</a:t>
            </a:r>
            <a:r>
              <a:rPr lang="en-US" altLang="zh-CN" dirty="0">
                <a:latin typeface="微软雅黑" panose="020B0503020204020204" charset="-122"/>
                <a:ea typeface="微软雅黑" panose="020B0503020204020204" charset="-122"/>
              </a:rPr>
              <a:t>(CCA)</a:t>
            </a:r>
            <a:endParaRPr dirty="0">
              <a:latin typeface="微软雅黑" panose="020B0503020204020204" charset="-122"/>
              <a:ea typeface="微软雅黑" panose="020B0503020204020204" charset="-122"/>
            </a:endParaRPr>
          </a:p>
        </p:txBody>
      </p:sp>
      <p:sp>
        <p:nvSpPr>
          <p:cNvPr id="10" name="重要（标题、正文等重要信息）">
            <a:extLst>
              <a:ext uri="{FF2B5EF4-FFF2-40B4-BE49-F238E27FC236}">
                <a16:creationId xmlns:a16="http://schemas.microsoft.com/office/drawing/2014/main" id="{325E4F59-3628-C646-95A2-E4B6D87D7458}"/>
              </a:ext>
            </a:extLst>
          </p:cNvPr>
          <p:cNvSpPr txBox="1"/>
          <p:nvPr/>
        </p:nvSpPr>
        <p:spPr>
          <a:xfrm>
            <a:off x="911797" y="7780164"/>
            <a:ext cx="1487587" cy="656590"/>
          </a:xfrm>
          <a:prstGeom prst="rect">
            <a:avLst/>
          </a:prstGeom>
          <a:ln w="12700">
            <a:miter lim="400000"/>
          </a:ln>
        </p:spPr>
        <p:txBody>
          <a:bodyPr wrap="none" lIns="50800" tIns="50800" rIns="50800" bIns="50800" anchor="ctr">
            <a:spAutoFit/>
          </a:bodyPr>
          <a:lstStyle>
            <a:lvl1pPr defTabSz="584200">
              <a:defRPr sz="3600" b="0">
                <a:latin typeface="PingFang SC Regular"/>
                <a:ea typeface="PingFang SC Regular"/>
                <a:cs typeface="PingFang SC Regular"/>
                <a:sym typeface="PingFang SC Regular"/>
              </a:defRPr>
            </a:lvl1pPr>
          </a:lstStyle>
          <a:p>
            <a:pPr algn="just"/>
            <a:r>
              <a:rPr lang="zh-CN" altLang="en-US" dirty="0">
                <a:latin typeface="微软雅黑" panose="020B0503020204020204" charset="-122"/>
                <a:ea typeface="微软雅黑" panose="020B0503020204020204" charset="-122"/>
              </a:rPr>
              <a:t>局限性</a:t>
            </a:r>
            <a:endParaRPr dirty="0">
              <a:latin typeface="微软雅黑" panose="020B0503020204020204" charset="-122"/>
              <a:ea typeface="微软雅黑" panose="020B0503020204020204" charset="-122"/>
            </a:endParaRPr>
          </a:p>
        </p:txBody>
      </p:sp>
      <p:sp>
        <p:nvSpPr>
          <p:cNvPr id="14" name="#000000(标题正文等)">
            <a:extLst>
              <a:ext uri="{FF2B5EF4-FFF2-40B4-BE49-F238E27FC236}">
                <a16:creationId xmlns:a16="http://schemas.microsoft.com/office/drawing/2014/main" id="{CA502369-659E-064B-ABFD-13412AF8D074}"/>
              </a:ext>
            </a:extLst>
          </p:cNvPr>
          <p:cNvSpPr txBox="1"/>
          <p:nvPr/>
        </p:nvSpPr>
        <p:spPr>
          <a:xfrm>
            <a:off x="1917816" y="9131563"/>
            <a:ext cx="12413655" cy="564257"/>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000" dirty="0">
                <a:latin typeface="微软雅黑" panose="020B0503020204020204" charset="-122"/>
                <a:ea typeface="微软雅黑" panose="020B0503020204020204" charset="-122"/>
                <a:cs typeface="微软雅黑" panose="020B0503020204020204" charset="-122"/>
              </a:rPr>
              <a:t>只能进行两种模态数据的成对关联学习，无法支持更多模态同时交叉检索</a:t>
            </a:r>
            <a:endParaRPr sz="3000" dirty="0">
              <a:latin typeface="微软雅黑" panose="020B0503020204020204" charset="-122"/>
              <a:ea typeface="微软雅黑" panose="020B0503020204020204" charset="-122"/>
              <a:cs typeface="微软雅黑" panose="020B0503020204020204" charset="-122"/>
            </a:endParaRPr>
          </a:p>
        </p:txBody>
      </p:sp>
      <p:sp>
        <p:nvSpPr>
          <p:cNvPr id="17" name="#000000(标题正文等)">
            <a:extLst>
              <a:ext uri="{FF2B5EF4-FFF2-40B4-BE49-F238E27FC236}">
                <a16:creationId xmlns:a16="http://schemas.microsoft.com/office/drawing/2014/main" id="{88624E3E-B7C2-A44F-A845-CC2464813CDC}"/>
              </a:ext>
            </a:extLst>
          </p:cNvPr>
          <p:cNvSpPr txBox="1"/>
          <p:nvPr/>
        </p:nvSpPr>
        <p:spPr>
          <a:xfrm>
            <a:off x="1917816" y="10350147"/>
            <a:ext cx="19723348" cy="564257"/>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000" dirty="0">
                <a:latin typeface="Microsoft YaHei" panose="020B0503020204020204" pitchFamily="34" charset="-122"/>
                <a:ea typeface="Microsoft YaHei" panose="020B0503020204020204" pitchFamily="34" charset="-122"/>
              </a:rPr>
              <a:t>本质是一种线性映射，只能计算模态之间的线性相关性，对复杂的非线性多模态信息进行拟合可能造成信息的损耗</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22" name="圆形">
            <a:extLst>
              <a:ext uri="{FF2B5EF4-FFF2-40B4-BE49-F238E27FC236}">
                <a16:creationId xmlns:a16="http://schemas.microsoft.com/office/drawing/2014/main" id="{F2345783-09F6-C54A-90D0-6802B6CADA65}"/>
              </a:ext>
            </a:extLst>
          </p:cNvPr>
          <p:cNvSpPr/>
          <p:nvPr/>
        </p:nvSpPr>
        <p:spPr>
          <a:xfrm>
            <a:off x="921120" y="9104054"/>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23" name="圆形">
            <a:extLst>
              <a:ext uri="{FF2B5EF4-FFF2-40B4-BE49-F238E27FC236}">
                <a16:creationId xmlns:a16="http://schemas.microsoft.com/office/drawing/2014/main" id="{EB8B2370-1217-B34A-A98F-EC74A54ADE7C}"/>
              </a:ext>
            </a:extLst>
          </p:cNvPr>
          <p:cNvSpPr/>
          <p:nvPr/>
        </p:nvSpPr>
        <p:spPr>
          <a:xfrm>
            <a:off x="921120" y="10323493"/>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24" name="圆形">
            <a:extLst>
              <a:ext uri="{FF2B5EF4-FFF2-40B4-BE49-F238E27FC236}">
                <a16:creationId xmlns:a16="http://schemas.microsoft.com/office/drawing/2014/main" id="{39286CD0-68D4-8243-B5EC-89654146B531}"/>
              </a:ext>
            </a:extLst>
          </p:cNvPr>
          <p:cNvSpPr/>
          <p:nvPr/>
        </p:nvSpPr>
        <p:spPr>
          <a:xfrm>
            <a:off x="911797" y="11542932"/>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2" name="文本框 1">
            <a:extLst>
              <a:ext uri="{FF2B5EF4-FFF2-40B4-BE49-F238E27FC236}">
                <a16:creationId xmlns:a16="http://schemas.microsoft.com/office/drawing/2014/main" id="{87B86830-397A-DB4B-884C-7CD19D8D1E37}"/>
              </a:ext>
            </a:extLst>
          </p:cNvPr>
          <p:cNvSpPr txBox="1"/>
          <p:nvPr/>
        </p:nvSpPr>
        <p:spPr>
          <a:xfrm>
            <a:off x="1917816" y="11542932"/>
            <a:ext cx="702756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just"/>
            <a:r>
              <a:rPr lang="zh-CN" altLang="en-US" b="0" dirty="0">
                <a:latin typeface="Microsoft YaHei" panose="020B0503020204020204" pitchFamily="34" charset="-122"/>
                <a:ea typeface="Microsoft YaHei" panose="020B0503020204020204" pitchFamily="34" charset="-122"/>
              </a:rPr>
              <a:t>是一种无监督的方法，忽略了标签的信息</a:t>
            </a:r>
            <a:endParaRPr kumimoji="0" lang="zh-CN" altLang="en-US" sz="3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25" name="#000000(标题正文等)">
            <a:extLst>
              <a:ext uri="{FF2B5EF4-FFF2-40B4-BE49-F238E27FC236}">
                <a16:creationId xmlns:a16="http://schemas.microsoft.com/office/drawing/2014/main" id="{CC22B32A-FDFF-4E47-9EC7-622D8B2A11A9}"/>
              </a:ext>
            </a:extLst>
          </p:cNvPr>
          <p:cNvSpPr txBox="1"/>
          <p:nvPr/>
        </p:nvSpPr>
        <p:spPr>
          <a:xfrm>
            <a:off x="911796" y="4729050"/>
            <a:ext cx="22777543" cy="171765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利用综合变量对之间的相关关系来反映两组指标之间的整体相关性的多元统计分析方法。它的基本原理是：为了从总体上把握两组指标之间的相关关系，分别在两组变量中提取有代表性的两个综合变量</a:t>
            </a:r>
            <a:r>
              <a:rPr lang="en" altLang="zh-CN" sz="3000" dirty="0">
                <a:latin typeface="Microsoft YaHei" panose="020B0503020204020204" pitchFamily="34" charset="-122"/>
                <a:ea typeface="Microsoft YaHei" panose="020B0503020204020204" pitchFamily="34" charset="-122"/>
              </a:rPr>
              <a:t>U1</a:t>
            </a:r>
            <a:r>
              <a:rPr lang="zh-CN" altLang="en-US" sz="3000" dirty="0">
                <a:latin typeface="Microsoft YaHei" panose="020B0503020204020204" pitchFamily="34" charset="-122"/>
                <a:ea typeface="Microsoft YaHei" panose="020B0503020204020204" pitchFamily="34" charset="-122"/>
              </a:rPr>
              <a:t>和</a:t>
            </a:r>
            <a:r>
              <a:rPr lang="en" altLang="zh-CN" sz="3000" dirty="0">
                <a:latin typeface="Microsoft YaHei" panose="020B0503020204020204" pitchFamily="34" charset="-122"/>
                <a:ea typeface="Microsoft YaHei" panose="020B0503020204020204" pitchFamily="34" charset="-122"/>
              </a:rPr>
              <a:t>V1</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分别为两个变量组中各变量的线性组合），利用这两个综合变量之间的相关关系来反映两组指标之间的整体相关性，学习一个子空间，使两组异构数据之间的两两关联最大化。</a:t>
            </a:r>
            <a:endParaRPr lang="en-US" altLang="zh-CN" sz="3000" dirty="0">
              <a:latin typeface="Microsoft YaHei" panose="020B0503020204020204" pitchFamily="34" charset="-122"/>
              <a:ea typeface="Microsoft YaHei" panose="020B0503020204020204" pitchFamily="34" charset="-122"/>
            </a:endParaRPr>
          </a:p>
        </p:txBody>
      </p:sp>
      <p:sp>
        <p:nvSpPr>
          <p:cNvPr id="26" name="#000000(标题正文等)">
            <a:extLst>
              <a:ext uri="{FF2B5EF4-FFF2-40B4-BE49-F238E27FC236}">
                <a16:creationId xmlns:a16="http://schemas.microsoft.com/office/drawing/2014/main" id="{21BCAF4C-61F6-7447-A47F-911C71587EB2}"/>
              </a:ext>
            </a:extLst>
          </p:cNvPr>
          <p:cNvSpPr txBox="1"/>
          <p:nvPr/>
        </p:nvSpPr>
        <p:spPr>
          <a:xfrm>
            <a:off x="930442" y="2122357"/>
            <a:ext cx="9335889" cy="564257"/>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000" dirty="0">
                <a:latin typeface="微软雅黑" panose="020B0503020204020204" charset="-122"/>
                <a:ea typeface="微软雅黑" panose="020B0503020204020204" charset="-122"/>
                <a:cs typeface="微软雅黑" panose="020B0503020204020204" charset="-122"/>
              </a:rPr>
              <a:t>利用统计相关学习方法优化统计值来学习线性投影矩阵</a:t>
            </a:r>
            <a:endParaRPr sz="30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49806539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深度学习方法</a:t>
            </a:r>
            <a:endParaRPr sz="5400" dirty="0">
              <a:latin typeface="微软雅黑" panose="020B0503020204020204" charset="-122"/>
              <a:ea typeface="微软雅黑" panose="020B0503020204020204" charset="-122"/>
            </a:endParaRPr>
          </a:p>
        </p:txBody>
      </p:sp>
      <p:sp>
        <p:nvSpPr>
          <p:cNvPr id="11" name="#000000(标题正文等)">
            <a:extLst>
              <a:ext uri="{FF2B5EF4-FFF2-40B4-BE49-F238E27FC236}">
                <a16:creationId xmlns:a16="http://schemas.microsoft.com/office/drawing/2014/main" id="{04F28B6F-B636-0447-850A-39A6EDD88657}"/>
              </a:ext>
            </a:extLst>
          </p:cNvPr>
          <p:cNvSpPr txBox="1"/>
          <p:nvPr/>
        </p:nvSpPr>
        <p:spPr>
          <a:xfrm>
            <a:off x="921120" y="1778406"/>
            <a:ext cx="22777543" cy="609654"/>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利用深度神经网络对非线性关系的抽象能力，促进多模态关联分析和统一表征学习。</a:t>
            </a:r>
            <a:endParaRPr lang="en-US" altLang="zh-CN" sz="3000" dirty="0">
              <a:latin typeface="Microsoft YaHei" panose="020B0503020204020204" pitchFamily="34" charset="-122"/>
              <a:ea typeface="Microsoft YaHei" panose="020B0503020204020204" pitchFamily="34" charset="-122"/>
            </a:endParaRPr>
          </a:p>
        </p:txBody>
      </p:sp>
      <p:sp>
        <p:nvSpPr>
          <p:cNvPr id="24" name="圆形">
            <a:extLst>
              <a:ext uri="{FF2B5EF4-FFF2-40B4-BE49-F238E27FC236}">
                <a16:creationId xmlns:a16="http://schemas.microsoft.com/office/drawing/2014/main" id="{39286CD0-68D4-8243-B5EC-89654146B531}"/>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16" name="文本框 15">
            <a:extLst>
              <a:ext uri="{FF2B5EF4-FFF2-40B4-BE49-F238E27FC236}">
                <a16:creationId xmlns:a16="http://schemas.microsoft.com/office/drawing/2014/main" id="{B07DB595-F5FD-834B-9897-F627CC580217}"/>
              </a:ext>
            </a:extLst>
          </p:cNvPr>
          <p:cNvSpPr txBox="1"/>
          <p:nvPr/>
        </p:nvSpPr>
        <p:spPr>
          <a:xfrm>
            <a:off x="1704961" y="3031849"/>
            <a:ext cx="11266760"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 altLang="zh-CN" b="0" dirty="0">
                <a:latin typeface="Microsoft YaHei" panose="020B0503020204020204" pitchFamily="34" charset="-122"/>
                <a:ea typeface="Microsoft YaHei" panose="020B0503020204020204" pitchFamily="34" charset="-122"/>
              </a:rPr>
              <a:t>﻿Adversarial Cross-Modal Retrieval</a:t>
            </a:r>
            <a:r>
              <a:rPr lang="en-US" altLang="zh-CN" b="0" dirty="0">
                <a:latin typeface="Microsoft YaHei" panose="020B0503020204020204" pitchFamily="34" charset="-122"/>
                <a:ea typeface="Microsoft YaHei" panose="020B0503020204020204" pitchFamily="34" charset="-122"/>
              </a:rPr>
              <a:t>---ACM</a:t>
            </a:r>
            <a:r>
              <a:rPr lang="zh-CN" altLang="en-US" b="0" dirty="0">
                <a:latin typeface="Microsoft YaHei" panose="020B0503020204020204" pitchFamily="34" charset="-122"/>
                <a:ea typeface="Microsoft YaHei" panose="020B0503020204020204" pitchFamily="34" charset="-122"/>
              </a:rPr>
              <a:t> </a:t>
            </a:r>
            <a:r>
              <a:rPr lang="en-US" altLang="zh-CN" b="0" dirty="0">
                <a:latin typeface="Microsoft YaHei" panose="020B0503020204020204" pitchFamily="34" charset="-122"/>
                <a:ea typeface="Microsoft YaHei" panose="020B0503020204020204" pitchFamily="34" charset="-122"/>
              </a:rPr>
              <a:t>MM</a:t>
            </a:r>
            <a:r>
              <a:rPr lang="zh-CN" altLang="en-US" b="0" dirty="0">
                <a:latin typeface="Microsoft YaHei" panose="020B0503020204020204" pitchFamily="34" charset="-122"/>
                <a:ea typeface="Microsoft YaHei" panose="020B0503020204020204" pitchFamily="34" charset="-122"/>
              </a:rPr>
              <a:t> </a:t>
            </a:r>
            <a:r>
              <a:rPr lang="en-US" altLang="zh-CN" b="0" dirty="0">
                <a:latin typeface="Microsoft YaHei" panose="020B0503020204020204" pitchFamily="34" charset="-122"/>
                <a:ea typeface="Microsoft YaHei" panose="020B0503020204020204" pitchFamily="34" charset="-122"/>
              </a:rPr>
              <a:t>2017</a:t>
            </a:r>
            <a:endParaRPr lang="en" altLang="zh-CN" b="0" dirty="0">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697D4ADD-2A7D-1342-85C8-ACABDFD77482}"/>
              </a:ext>
            </a:extLst>
          </p:cNvPr>
          <p:cNvPicPr>
            <a:picLocks noChangeAspect="1"/>
          </p:cNvPicPr>
          <p:nvPr/>
        </p:nvPicPr>
        <p:blipFill>
          <a:blip r:embed="rId2"/>
          <a:stretch>
            <a:fillRect/>
          </a:stretch>
        </p:blipFill>
        <p:spPr>
          <a:xfrm>
            <a:off x="911798" y="4656182"/>
            <a:ext cx="13179074" cy="6027969"/>
          </a:xfrm>
          <a:prstGeom prst="rect">
            <a:avLst/>
          </a:prstGeom>
        </p:spPr>
      </p:pic>
      <p:sp>
        <p:nvSpPr>
          <p:cNvPr id="19" name="圆角矩形">
            <a:extLst>
              <a:ext uri="{FF2B5EF4-FFF2-40B4-BE49-F238E27FC236}">
                <a16:creationId xmlns:a16="http://schemas.microsoft.com/office/drawing/2014/main" id="{A13460C3-F7FA-9845-8D02-D8CFD4576991}"/>
              </a:ext>
            </a:extLst>
          </p:cNvPr>
          <p:cNvSpPr/>
          <p:nvPr/>
        </p:nvSpPr>
        <p:spPr>
          <a:xfrm>
            <a:off x="14315379" y="4926401"/>
            <a:ext cx="3483523" cy="751386"/>
          </a:xfrm>
          <a:prstGeom prst="roundRect">
            <a:avLst>
              <a:gd name="adj" fmla="val 15000"/>
            </a:avLst>
          </a:prstGeom>
          <a:solidFill>
            <a:srgbClr val="FFC3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4315379" y="5019965"/>
            <a:ext cx="7779077"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sz="3000" dirty="0">
                <a:latin typeface="微软雅黑" panose="020B0503020204020204" charset="-122"/>
                <a:ea typeface="微软雅黑" panose="020B0503020204020204" charset="-122"/>
                <a:cs typeface="微软雅黑" panose="020B0503020204020204" charset="-122"/>
              </a:rPr>
              <a:t>Modality</a:t>
            </a:r>
            <a:r>
              <a:rPr lang="zh-CN" altLang="en-US" sz="3000" dirty="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Classifier</a:t>
            </a:r>
            <a:endParaRPr sz="3000" dirty="0">
              <a:latin typeface="微软雅黑" panose="020B0503020204020204" charset="-122"/>
              <a:ea typeface="微软雅黑" panose="020B0503020204020204" charset="-122"/>
              <a:cs typeface="微软雅黑" panose="020B0503020204020204" charset="-122"/>
            </a:endParaRPr>
          </a:p>
        </p:txBody>
      </p:sp>
      <p:sp>
        <p:nvSpPr>
          <p:cNvPr id="21" name="#000000(标题正文等)">
            <a:extLst>
              <a:ext uri="{FF2B5EF4-FFF2-40B4-BE49-F238E27FC236}">
                <a16:creationId xmlns:a16="http://schemas.microsoft.com/office/drawing/2014/main" id="{84905135-C3C3-4742-9D86-6E2C321BDC81}"/>
              </a:ext>
            </a:extLst>
          </p:cNvPr>
          <p:cNvSpPr txBox="1"/>
          <p:nvPr/>
        </p:nvSpPr>
        <p:spPr>
          <a:xfrm>
            <a:off x="14315379" y="5771351"/>
            <a:ext cx="9156823" cy="148758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000" dirty="0">
                <a:latin typeface="Microsoft YaHei" panose="020B0503020204020204" pitchFamily="34" charset="-122"/>
                <a:ea typeface="Microsoft YaHei" panose="020B0503020204020204" pitchFamily="34" charset="-122"/>
              </a:rPr>
              <a:t>需要尽可能的分辨出</a:t>
            </a:r>
            <a:r>
              <a:rPr lang="en" altLang="zh-CN" sz="3000" dirty="0">
                <a:latin typeface="Microsoft YaHei" panose="020B0503020204020204" pitchFamily="34" charset="-122"/>
                <a:ea typeface="Microsoft YaHei" panose="020B0503020204020204" pitchFamily="34" charset="-122"/>
              </a:rPr>
              <a:t>Input</a:t>
            </a:r>
            <a:r>
              <a:rPr lang="zh-CN" altLang="en-US" sz="3000" dirty="0">
                <a:latin typeface="Microsoft YaHei" panose="020B0503020204020204" pitchFamily="34" charset="-122"/>
                <a:ea typeface="Microsoft YaHei" panose="020B0503020204020204" pitchFamily="34" charset="-122"/>
              </a:rPr>
              <a:t>是</a:t>
            </a:r>
            <a:r>
              <a:rPr lang="en" altLang="zh-CN" sz="3000" dirty="0">
                <a:latin typeface="Microsoft YaHei" panose="020B0503020204020204" pitchFamily="34" charset="-122"/>
                <a:ea typeface="Microsoft YaHei" panose="020B0503020204020204" pitchFamily="34" charset="-122"/>
              </a:rPr>
              <a:t>Image</a:t>
            </a:r>
            <a:r>
              <a:rPr lang="zh-CN" altLang="en-US" sz="3000" dirty="0">
                <a:latin typeface="Microsoft YaHei" panose="020B0503020204020204" pitchFamily="34" charset="-122"/>
                <a:ea typeface="Microsoft YaHei" panose="020B0503020204020204" pitchFamily="34" charset="-122"/>
              </a:rPr>
              <a:t>还是</a:t>
            </a:r>
            <a:r>
              <a:rPr lang="en" altLang="zh-CN" sz="3000" dirty="0">
                <a:latin typeface="Microsoft YaHei" panose="020B0503020204020204" pitchFamily="34" charset="-122"/>
                <a:ea typeface="Microsoft YaHei" panose="020B0503020204020204" pitchFamily="34" charset="-122"/>
              </a:rPr>
              <a:t>Text</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如果最后</a:t>
            </a:r>
            <a:r>
              <a:rPr lang="en" altLang="zh-CN" sz="3000" dirty="0">
                <a:latin typeface="Microsoft YaHei" panose="020B0503020204020204" pitchFamily="34" charset="-122"/>
                <a:ea typeface="Microsoft YaHei" panose="020B0503020204020204" pitchFamily="34" charset="-122"/>
              </a:rPr>
              <a:t>MC</a:t>
            </a:r>
            <a:r>
              <a:rPr lang="zh-CN" altLang="en-US" sz="3000" dirty="0">
                <a:latin typeface="Microsoft YaHei" panose="020B0503020204020204" pitchFamily="34" charset="-122"/>
                <a:ea typeface="Microsoft YaHei" panose="020B0503020204020204" pitchFamily="34" charset="-122"/>
              </a:rPr>
              <a:t>分辨不出来了，那么就证明</a:t>
            </a:r>
            <a:r>
              <a:rPr lang="en-US" altLang="zh-CN" sz="3000" dirty="0">
                <a:latin typeface="Microsoft YaHei" panose="020B0503020204020204" pitchFamily="34" charset="-122"/>
                <a:ea typeface="Microsoft YaHei" panose="020B0503020204020204" pitchFamily="34" charset="-122"/>
              </a:rPr>
              <a:t>Feature</a:t>
            </a:r>
            <a:r>
              <a:rPr lang="zh-CN" altLang="en-US" sz="3000" dirty="0">
                <a:latin typeface="Microsoft YaHei" panose="020B0503020204020204" pitchFamily="34" charset="-122"/>
                <a:ea typeface="Microsoft YaHei" panose="020B0503020204020204" pitchFamily="34" charset="-122"/>
              </a:rPr>
              <a:t> </a:t>
            </a:r>
            <a:r>
              <a:rPr lang="en-US" altLang="zh-CN" sz="3000" dirty="0">
                <a:latin typeface="Microsoft YaHei" panose="020B0503020204020204" pitchFamily="34" charset="-122"/>
                <a:ea typeface="Microsoft YaHei" panose="020B0503020204020204" pitchFamily="34" charset="-122"/>
              </a:rPr>
              <a:t>P</a:t>
            </a:r>
            <a:r>
              <a:rPr lang="en" altLang="zh-CN" sz="3000" dirty="0" err="1">
                <a:latin typeface="Microsoft YaHei" panose="020B0503020204020204" pitchFamily="34" charset="-122"/>
                <a:ea typeface="Microsoft YaHei" panose="020B0503020204020204" pitchFamily="34" charset="-122"/>
              </a:rPr>
              <a:t>rojector</a:t>
            </a:r>
            <a:r>
              <a:rPr lang="zh-CN" altLang="en-US" sz="3000" dirty="0">
                <a:latin typeface="Microsoft YaHei" panose="020B0503020204020204" pitchFamily="34" charset="-122"/>
                <a:ea typeface="Microsoft YaHei" panose="020B0503020204020204" pitchFamily="34" charset="-122"/>
              </a:rPr>
              <a:t>将</a:t>
            </a:r>
            <a:r>
              <a:rPr lang="en" altLang="zh-CN" sz="3000" dirty="0">
                <a:latin typeface="Microsoft YaHei" panose="020B0503020204020204" pitchFamily="34" charset="-122"/>
                <a:ea typeface="Microsoft YaHei" panose="020B0503020204020204" pitchFamily="34" charset="-122"/>
              </a:rPr>
              <a:t>Image</a:t>
            </a:r>
            <a:r>
              <a:rPr lang="zh-CN" altLang="en-US" sz="3000" dirty="0">
                <a:latin typeface="Microsoft YaHei" panose="020B0503020204020204" pitchFamily="34" charset="-122"/>
                <a:ea typeface="Microsoft YaHei" panose="020B0503020204020204" pitchFamily="34" charset="-122"/>
              </a:rPr>
              <a:t>和</a:t>
            </a:r>
            <a:r>
              <a:rPr lang="en" altLang="zh-CN" sz="3000" dirty="0">
                <a:latin typeface="Microsoft YaHei" panose="020B0503020204020204" pitchFamily="34" charset="-122"/>
                <a:ea typeface="Microsoft YaHei" panose="020B0503020204020204" pitchFamily="34" charset="-122"/>
              </a:rPr>
              <a:t>Text</a:t>
            </a:r>
            <a:r>
              <a:rPr lang="zh-CN" altLang="en-US" sz="3000" dirty="0">
                <a:latin typeface="Microsoft YaHei" panose="020B0503020204020204" pitchFamily="34" charset="-122"/>
                <a:ea typeface="Microsoft YaHei" panose="020B0503020204020204" pitchFamily="34" charset="-122"/>
              </a:rPr>
              <a:t>学习到了同一空间</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25" name="圆角矩形">
            <a:extLst>
              <a:ext uri="{FF2B5EF4-FFF2-40B4-BE49-F238E27FC236}">
                <a16:creationId xmlns:a16="http://schemas.microsoft.com/office/drawing/2014/main" id="{A40F4B44-6B74-E54A-AE14-9A1D0ED8D9AB}"/>
              </a:ext>
            </a:extLst>
          </p:cNvPr>
          <p:cNvSpPr/>
          <p:nvPr/>
        </p:nvSpPr>
        <p:spPr>
          <a:xfrm>
            <a:off x="14315379" y="7352502"/>
            <a:ext cx="3483523" cy="751386"/>
          </a:xfrm>
          <a:prstGeom prst="roundRect">
            <a:avLst>
              <a:gd name="adj" fmla="val 15000"/>
            </a:avLst>
          </a:prstGeom>
          <a:solidFill>
            <a:srgbClr val="FFC3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endParaRPr>
          </a:p>
        </p:txBody>
      </p:sp>
      <p:sp>
        <p:nvSpPr>
          <p:cNvPr id="26" name="#000000(标题正文等)">
            <a:extLst>
              <a:ext uri="{FF2B5EF4-FFF2-40B4-BE49-F238E27FC236}">
                <a16:creationId xmlns:a16="http://schemas.microsoft.com/office/drawing/2014/main" id="{71122B34-8793-9940-98F8-A7439C2E09F7}"/>
              </a:ext>
            </a:extLst>
          </p:cNvPr>
          <p:cNvSpPr txBox="1"/>
          <p:nvPr/>
        </p:nvSpPr>
        <p:spPr>
          <a:xfrm>
            <a:off x="14464234" y="7446066"/>
            <a:ext cx="7779077"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微软雅黑" panose="020B0503020204020204" charset="-122"/>
                <a:ea typeface="微软雅黑" panose="020B0503020204020204" charset="-122"/>
                <a:cs typeface="微软雅黑" panose="020B0503020204020204" charset="-122"/>
              </a:rPr>
              <a:t>Feature</a:t>
            </a:r>
            <a:r>
              <a:rPr lang="zh-CN" altLang="en-US" sz="3000" dirty="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Projector</a:t>
            </a:r>
            <a:endParaRPr sz="3000" dirty="0">
              <a:latin typeface="微软雅黑" panose="020B0503020204020204" charset="-122"/>
              <a:ea typeface="微软雅黑" panose="020B0503020204020204" charset="-122"/>
              <a:cs typeface="微软雅黑" panose="020B0503020204020204" charset="-122"/>
            </a:endParaRPr>
          </a:p>
        </p:txBody>
      </p:sp>
      <p:sp>
        <p:nvSpPr>
          <p:cNvPr id="27" name="#000000(标题正文等)">
            <a:extLst>
              <a:ext uri="{FF2B5EF4-FFF2-40B4-BE49-F238E27FC236}">
                <a16:creationId xmlns:a16="http://schemas.microsoft.com/office/drawing/2014/main" id="{1236719D-8C14-FB4A-BD48-1F52D83F749D}"/>
              </a:ext>
            </a:extLst>
          </p:cNvPr>
          <p:cNvSpPr txBox="1"/>
          <p:nvPr/>
        </p:nvSpPr>
        <p:spPr>
          <a:xfrm>
            <a:off x="14315379" y="8291016"/>
            <a:ext cx="9156823" cy="1949252"/>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Microsoft YaHei" panose="020B0503020204020204" pitchFamily="34" charset="-122"/>
                <a:ea typeface="Microsoft YaHei" panose="020B0503020204020204" pitchFamily="34" charset="-122"/>
                <a:cs typeface="微软雅黑" panose="020B0503020204020204" charset="-122"/>
              </a:rPr>
              <a:t>Label</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 </a:t>
            </a:r>
            <a:r>
              <a:rPr lang="en-US" altLang="zh-CN" sz="3000" dirty="0">
                <a:latin typeface="Microsoft YaHei" panose="020B0503020204020204" pitchFamily="34" charset="-122"/>
                <a:ea typeface="Microsoft YaHei" panose="020B0503020204020204" pitchFamily="34" charset="-122"/>
                <a:cs typeface="微软雅黑" panose="020B0503020204020204" charset="-122"/>
              </a:rPr>
              <a:t>Prediction</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：使同一模态不同语义的特征可以彼此区分</a:t>
            </a:r>
            <a:endParaRPr lang="en-US" altLang="zh-CN" sz="3000" dirty="0">
              <a:latin typeface="Microsoft YaHei" panose="020B0503020204020204" pitchFamily="34" charset="-122"/>
              <a:ea typeface="Microsoft YaHei" panose="020B0503020204020204" pitchFamily="34" charset="-122"/>
              <a:cs typeface="微软雅黑" panose="020B0503020204020204" charset="-122"/>
            </a:endParaRPr>
          </a:p>
          <a:p>
            <a:pPr algn="just"/>
            <a:r>
              <a:rPr lang="en-US" altLang="zh-CN" sz="3000" dirty="0">
                <a:latin typeface="Microsoft YaHei" panose="020B0503020204020204" pitchFamily="34" charset="-122"/>
                <a:ea typeface="Microsoft YaHei" panose="020B0503020204020204" pitchFamily="34" charset="-122"/>
                <a:cs typeface="微软雅黑" panose="020B0503020204020204" charset="-122"/>
              </a:rPr>
              <a:t>Structure</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 </a:t>
            </a:r>
            <a:r>
              <a:rPr lang="en-US" altLang="zh-CN" sz="3000" dirty="0">
                <a:latin typeface="Microsoft YaHei" panose="020B0503020204020204" pitchFamily="34" charset="-122"/>
                <a:ea typeface="Microsoft YaHei" panose="020B0503020204020204" pitchFamily="34" charset="-122"/>
                <a:cs typeface="微软雅黑" panose="020B0503020204020204" charset="-122"/>
              </a:rPr>
              <a:t>Preservation</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：使不同模态相同语义的特征保持一致</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Tree>
    <p:extLst>
      <p:ext uri="{BB962C8B-B14F-4D97-AF65-F5344CB8AC3E}">
        <p14:creationId xmlns:p14="http://schemas.microsoft.com/office/powerpoint/2010/main" val="38581706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深度学习方法</a:t>
            </a:r>
            <a:endParaRPr sz="5400" dirty="0">
              <a:latin typeface="微软雅黑" panose="020B0503020204020204" charset="-122"/>
              <a:ea typeface="微软雅黑" panose="020B0503020204020204" charset="-122"/>
            </a:endParaRPr>
          </a:p>
        </p:txBody>
      </p:sp>
      <p:sp>
        <p:nvSpPr>
          <p:cNvPr id="24" name="圆形">
            <a:extLst>
              <a:ext uri="{FF2B5EF4-FFF2-40B4-BE49-F238E27FC236}">
                <a16:creationId xmlns:a16="http://schemas.microsoft.com/office/drawing/2014/main" id="{39286CD0-68D4-8243-B5EC-89654146B531}"/>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16" name="文本框 15">
            <a:extLst>
              <a:ext uri="{FF2B5EF4-FFF2-40B4-BE49-F238E27FC236}">
                <a16:creationId xmlns:a16="http://schemas.microsoft.com/office/drawing/2014/main" id="{B07DB595-F5FD-834B-9897-F627CC580217}"/>
              </a:ext>
            </a:extLst>
          </p:cNvPr>
          <p:cNvSpPr txBox="1"/>
          <p:nvPr/>
        </p:nvSpPr>
        <p:spPr>
          <a:xfrm>
            <a:off x="1713954" y="3004060"/>
            <a:ext cx="2038949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 altLang="zh-CN" b="0" dirty="0">
                <a:latin typeface="Microsoft YaHei" panose="020B0503020204020204" pitchFamily="34" charset="-122"/>
                <a:ea typeface="Microsoft YaHei" panose="020B0503020204020204" pitchFamily="34" charset="-122"/>
              </a:rPr>
              <a:t>﻿Correlated Features Synthesis and Alignment for Zero-shot Cross-modal Retrieval</a:t>
            </a:r>
            <a:r>
              <a:rPr lang="en-US" altLang="zh-CN" b="0" dirty="0">
                <a:latin typeface="Microsoft YaHei" panose="020B0503020204020204" pitchFamily="34" charset="-122"/>
                <a:ea typeface="Microsoft YaHei" panose="020B0503020204020204" pitchFamily="34" charset="-122"/>
              </a:rPr>
              <a:t>---SIGIR</a:t>
            </a:r>
            <a:r>
              <a:rPr lang="zh-CN" altLang="en-US" b="0" dirty="0">
                <a:latin typeface="Microsoft YaHei" panose="020B0503020204020204" pitchFamily="34" charset="-122"/>
                <a:ea typeface="Microsoft YaHei" panose="020B0503020204020204" pitchFamily="34" charset="-122"/>
              </a:rPr>
              <a:t> </a:t>
            </a:r>
            <a:r>
              <a:rPr lang="en-US" altLang="zh-CN" b="0" dirty="0">
                <a:latin typeface="Microsoft YaHei" panose="020B0503020204020204" pitchFamily="34" charset="-122"/>
                <a:ea typeface="Microsoft YaHei" panose="020B0503020204020204" pitchFamily="34" charset="-122"/>
              </a:rPr>
              <a:t>2020</a:t>
            </a:r>
            <a:endParaRPr lang="en" altLang="zh-CN" b="0" dirty="0">
              <a:latin typeface="Microsoft YaHei" panose="020B0503020204020204" pitchFamily="34" charset="-122"/>
              <a:ea typeface="Microsoft YaHei" panose="020B0503020204020204" pitchFamily="3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4315374" y="4548927"/>
            <a:ext cx="9442396" cy="1025922"/>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Microsoft YaHei" panose="020B0503020204020204" pitchFamily="34" charset="-122"/>
                <a:ea typeface="Microsoft YaHei" panose="020B0503020204020204" pitchFamily="34" charset="-122"/>
                <a:cs typeface="微软雅黑" panose="020B0503020204020204" charset="-122"/>
              </a:rPr>
              <a:t>1.</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 </a:t>
            </a:r>
            <a:r>
              <a:rPr lang="zh-CN" altLang="zh-CN" sz="3000" dirty="0">
                <a:latin typeface="Microsoft YaHei" panose="020B0503020204020204" pitchFamily="34" charset="-122"/>
                <a:ea typeface="Microsoft YaHei" panose="020B0503020204020204" pitchFamily="34" charset="-122"/>
              </a:rPr>
              <a:t>搭建两路对抗生成网络WGAN</a:t>
            </a:r>
            <a:r>
              <a:rPr lang="zh-CN" altLang="en-US" sz="3000" dirty="0">
                <a:latin typeface="Microsoft YaHei" panose="020B0503020204020204" pitchFamily="34" charset="-122"/>
                <a:ea typeface="Microsoft YaHei" panose="020B0503020204020204" pitchFamily="34" charset="-122"/>
              </a:rPr>
              <a:t>，将</a:t>
            </a:r>
            <a:r>
              <a:rPr lang="zh-CN" altLang="zh-CN" sz="3000" dirty="0">
                <a:latin typeface="Microsoft YaHei" panose="020B0503020204020204" pitchFamily="34" charset="-122"/>
                <a:ea typeface="Microsoft YaHei" panose="020B0503020204020204" pitchFamily="34" charset="-122"/>
              </a:rPr>
              <a:t>共享类别标签</a:t>
            </a:r>
            <a:r>
              <a:rPr lang="zh-CN" altLang="en-US" sz="3000" dirty="0">
                <a:latin typeface="Microsoft YaHei" panose="020B0503020204020204" pitchFamily="34" charset="-122"/>
                <a:ea typeface="Microsoft YaHei" panose="020B0503020204020204" pitchFamily="34" charset="-122"/>
              </a:rPr>
              <a:t>和随机噪声同时输入生成模块，得到图像</a:t>
            </a:r>
            <a:r>
              <a:rPr lang="en-US" altLang="zh-C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文本合成特征表示</a:t>
            </a:r>
            <a:r>
              <a:rPr lang="zh-CN" altLang="zh-CN" sz="3000" dirty="0">
                <a:latin typeface="Microsoft YaHei" panose="020B0503020204020204" pitchFamily="34" charset="-122"/>
                <a:ea typeface="Microsoft YaHei" panose="020B0503020204020204" pitchFamily="34" charset="-122"/>
              </a:rPr>
              <a:t>  </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21" name="#000000(标题正文等)">
            <a:extLst>
              <a:ext uri="{FF2B5EF4-FFF2-40B4-BE49-F238E27FC236}">
                <a16:creationId xmlns:a16="http://schemas.microsoft.com/office/drawing/2014/main" id="{84905135-C3C3-4742-9D86-6E2C321BDC81}"/>
              </a:ext>
            </a:extLst>
          </p:cNvPr>
          <p:cNvSpPr txBox="1"/>
          <p:nvPr/>
        </p:nvSpPr>
        <p:spPr>
          <a:xfrm>
            <a:off x="14315374" y="6493356"/>
            <a:ext cx="9156823"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微软雅黑" panose="020B0503020204020204" charset="-122"/>
                <a:ea typeface="微软雅黑" panose="020B0503020204020204" charset="-122"/>
                <a:cs typeface="微软雅黑" panose="020B0503020204020204" charset="-122"/>
              </a:rPr>
              <a:t>2.</a:t>
            </a:r>
            <a:r>
              <a:rPr lang="zh-CN" altLang="en-US" sz="3000" dirty="0">
                <a:latin typeface="微软雅黑" panose="020B0503020204020204" charset="-122"/>
                <a:ea typeface="微软雅黑" panose="020B0503020204020204" charset="-122"/>
                <a:cs typeface="微软雅黑" panose="020B0503020204020204" charset="-122"/>
              </a:rPr>
              <a:t> </a:t>
            </a:r>
            <a:r>
              <a:rPr lang="zh-CN" altLang="en-US" sz="3000" dirty="0">
                <a:latin typeface="Microsoft YaHei" panose="020B0503020204020204" pitchFamily="34" charset="-122"/>
                <a:ea typeface="Microsoft YaHei" panose="020B0503020204020204" pitchFamily="34" charset="-122"/>
              </a:rPr>
              <a:t>原始特征和合成特征输入判别模块，衡量合成效果</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26" name="#000000(标题正文等)">
            <a:extLst>
              <a:ext uri="{FF2B5EF4-FFF2-40B4-BE49-F238E27FC236}">
                <a16:creationId xmlns:a16="http://schemas.microsoft.com/office/drawing/2014/main" id="{71122B34-8793-9940-98F8-A7439C2E09F7}"/>
              </a:ext>
            </a:extLst>
          </p:cNvPr>
          <p:cNvSpPr txBox="1"/>
          <p:nvPr/>
        </p:nvSpPr>
        <p:spPr>
          <a:xfrm>
            <a:off x="14315374" y="7976121"/>
            <a:ext cx="8877904"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微软雅黑" panose="020B0503020204020204" charset="-122"/>
                <a:ea typeface="微软雅黑" panose="020B0503020204020204" charset="-122"/>
                <a:cs typeface="微软雅黑" panose="020B0503020204020204" charset="-122"/>
              </a:rPr>
              <a:t>3.</a:t>
            </a:r>
            <a:r>
              <a:rPr lang="zh-CN" altLang="en-US" sz="3000" dirty="0">
                <a:latin typeface="微软雅黑" panose="020B0503020204020204" charset="-122"/>
                <a:ea typeface="微软雅黑" panose="020B0503020204020204" charset="-122"/>
                <a:cs typeface="微软雅黑" panose="020B0503020204020204" charset="-122"/>
              </a:rPr>
              <a:t> 将合成特征输入分类器来预测合成特征类别标签 </a:t>
            </a:r>
            <a:endParaRPr sz="3000" dirty="0">
              <a:latin typeface="微软雅黑" panose="020B0503020204020204" charset="-122"/>
              <a:ea typeface="微软雅黑" panose="020B0503020204020204" charset="-122"/>
              <a:cs typeface="微软雅黑" panose="020B0503020204020204" charset="-122"/>
            </a:endParaRPr>
          </a:p>
        </p:txBody>
      </p:sp>
      <p:sp>
        <p:nvSpPr>
          <p:cNvPr id="27" name="#000000(标题正文等)">
            <a:extLst>
              <a:ext uri="{FF2B5EF4-FFF2-40B4-BE49-F238E27FC236}">
                <a16:creationId xmlns:a16="http://schemas.microsoft.com/office/drawing/2014/main" id="{1236719D-8C14-FB4A-BD48-1F52D83F749D}"/>
              </a:ext>
            </a:extLst>
          </p:cNvPr>
          <p:cNvSpPr txBox="1"/>
          <p:nvPr/>
        </p:nvSpPr>
        <p:spPr>
          <a:xfrm>
            <a:off x="14315374" y="9441078"/>
            <a:ext cx="9156823"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Microsoft YaHei" panose="020B0503020204020204" pitchFamily="34" charset="-122"/>
                <a:ea typeface="Microsoft YaHei" panose="020B0503020204020204" pitchFamily="34" charset="-122"/>
                <a:cs typeface="微软雅黑" panose="020B0503020204020204" charset="-122"/>
              </a:rPr>
              <a:t>4.</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 通过回归器将特征分布对齐</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pic>
        <p:nvPicPr>
          <p:cNvPr id="3" name="图片 2">
            <a:extLst>
              <a:ext uri="{FF2B5EF4-FFF2-40B4-BE49-F238E27FC236}">
                <a16:creationId xmlns:a16="http://schemas.microsoft.com/office/drawing/2014/main" id="{0EC2D803-C19B-D142-B2B9-A3A4F18BA67E}"/>
              </a:ext>
            </a:extLst>
          </p:cNvPr>
          <p:cNvPicPr>
            <a:picLocks noChangeAspect="1"/>
          </p:cNvPicPr>
          <p:nvPr/>
        </p:nvPicPr>
        <p:blipFill>
          <a:blip r:embed="rId2"/>
          <a:stretch>
            <a:fillRect/>
          </a:stretch>
        </p:blipFill>
        <p:spPr>
          <a:xfrm>
            <a:off x="626229" y="4548927"/>
            <a:ext cx="13535309" cy="6946365"/>
          </a:xfrm>
          <a:prstGeom prst="rect">
            <a:avLst/>
          </a:prstGeom>
        </p:spPr>
      </p:pic>
      <p:sp>
        <p:nvSpPr>
          <p:cNvPr id="31" name="#000000(标题正文等)">
            <a:extLst>
              <a:ext uri="{FF2B5EF4-FFF2-40B4-BE49-F238E27FC236}">
                <a16:creationId xmlns:a16="http://schemas.microsoft.com/office/drawing/2014/main" id="{8289423C-C030-6E4E-BEF1-C283BC32A8B9}"/>
              </a:ext>
            </a:extLst>
          </p:cNvPr>
          <p:cNvSpPr txBox="1"/>
          <p:nvPr/>
        </p:nvSpPr>
        <p:spPr>
          <a:xfrm>
            <a:off x="14315374" y="10906035"/>
            <a:ext cx="9156823"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Microsoft YaHei" panose="020B0503020204020204" pitchFamily="34" charset="-122"/>
                <a:ea typeface="Microsoft YaHei" panose="020B0503020204020204" pitchFamily="34" charset="-122"/>
                <a:cs typeface="微软雅黑" panose="020B0503020204020204" charset="-122"/>
              </a:rPr>
              <a:t>5.</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 语义重构回类别标签，保证循环一致性</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Tree>
    <p:extLst>
      <p:ext uri="{BB962C8B-B14F-4D97-AF65-F5344CB8AC3E}">
        <p14:creationId xmlns:p14="http://schemas.microsoft.com/office/powerpoint/2010/main" val="425775123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深度学习方法</a:t>
            </a:r>
            <a:endParaRPr sz="5400" dirty="0">
              <a:latin typeface="微软雅黑" panose="020B0503020204020204" charset="-122"/>
              <a:ea typeface="微软雅黑" panose="020B0503020204020204" charset="-122"/>
            </a:endParaRPr>
          </a:p>
        </p:txBody>
      </p:sp>
      <p:sp>
        <p:nvSpPr>
          <p:cNvPr id="24" name="圆形">
            <a:extLst>
              <a:ext uri="{FF2B5EF4-FFF2-40B4-BE49-F238E27FC236}">
                <a16:creationId xmlns:a16="http://schemas.microsoft.com/office/drawing/2014/main" id="{39286CD0-68D4-8243-B5EC-89654146B531}"/>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16" name="文本框 15">
            <a:extLst>
              <a:ext uri="{FF2B5EF4-FFF2-40B4-BE49-F238E27FC236}">
                <a16:creationId xmlns:a16="http://schemas.microsoft.com/office/drawing/2014/main" id="{B07DB595-F5FD-834B-9897-F627CC580217}"/>
              </a:ext>
            </a:extLst>
          </p:cNvPr>
          <p:cNvSpPr txBox="1"/>
          <p:nvPr/>
        </p:nvSpPr>
        <p:spPr>
          <a:xfrm>
            <a:off x="1704960" y="3031849"/>
            <a:ext cx="18807325"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 altLang="zh-CN" b="0" dirty="0">
                <a:latin typeface="Microsoft YaHei" panose="020B0503020204020204" pitchFamily="34" charset="-122"/>
                <a:ea typeface="Microsoft YaHei" panose="020B0503020204020204" pitchFamily="34" charset="-122"/>
              </a:rPr>
              <a:t>﻿﻿Generalized Zero- and Few-Shot Learning via Aligned Variational Autoencoders</a:t>
            </a:r>
            <a:r>
              <a:rPr lang="en-US" altLang="zh-CN" b="0" dirty="0">
                <a:latin typeface="Microsoft YaHei" panose="020B0503020204020204" pitchFamily="34" charset="-122"/>
                <a:ea typeface="Microsoft YaHei" panose="020B0503020204020204" pitchFamily="34" charset="-122"/>
              </a:rPr>
              <a:t>---CVPR</a:t>
            </a:r>
            <a:r>
              <a:rPr lang="zh-CN" altLang="en-US" b="0" dirty="0">
                <a:latin typeface="Microsoft YaHei" panose="020B0503020204020204" pitchFamily="34" charset="-122"/>
                <a:ea typeface="Microsoft YaHei" panose="020B0503020204020204" pitchFamily="34" charset="-122"/>
              </a:rPr>
              <a:t> </a:t>
            </a:r>
            <a:r>
              <a:rPr lang="en-US" altLang="zh-CN" b="0" dirty="0">
                <a:latin typeface="Microsoft YaHei" panose="020B0503020204020204" pitchFamily="34" charset="-122"/>
                <a:ea typeface="Microsoft YaHei" panose="020B0503020204020204" pitchFamily="34" charset="-122"/>
              </a:rPr>
              <a:t>2019</a:t>
            </a:r>
            <a:endParaRPr lang="en" altLang="zh-CN" b="0" dirty="0">
              <a:latin typeface="Microsoft YaHei" panose="020B0503020204020204" pitchFamily="34" charset="-122"/>
              <a:ea typeface="Microsoft YaHei" panose="020B0503020204020204" pitchFamily="34" charset="-122"/>
            </a:endParaRPr>
          </a:p>
        </p:txBody>
      </p:sp>
      <p:sp>
        <p:nvSpPr>
          <p:cNvPr id="19" name="圆角矩形">
            <a:extLst>
              <a:ext uri="{FF2B5EF4-FFF2-40B4-BE49-F238E27FC236}">
                <a16:creationId xmlns:a16="http://schemas.microsoft.com/office/drawing/2014/main" id="{A13460C3-F7FA-9845-8D02-D8CFD4576991}"/>
              </a:ext>
            </a:extLst>
          </p:cNvPr>
          <p:cNvSpPr/>
          <p:nvPr/>
        </p:nvSpPr>
        <p:spPr>
          <a:xfrm>
            <a:off x="15911422" y="4919739"/>
            <a:ext cx="6196906" cy="751386"/>
          </a:xfrm>
          <a:prstGeom prst="roundRect">
            <a:avLst>
              <a:gd name="adj" fmla="val 15000"/>
            </a:avLst>
          </a:prstGeom>
          <a:solidFill>
            <a:srgbClr val="FFC3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5911422" y="5013303"/>
            <a:ext cx="6196905"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en-US" altLang="zh-CN" sz="3000" dirty="0">
                <a:latin typeface="微软雅黑" panose="020B0503020204020204" charset="-122"/>
                <a:ea typeface="微软雅黑" panose="020B0503020204020204" charset="-122"/>
                <a:cs typeface="微软雅黑" panose="020B0503020204020204" charset="-122"/>
              </a:rPr>
              <a:t>Basic</a:t>
            </a:r>
            <a:r>
              <a:rPr lang="zh-CN" altLang="en-US" sz="3000" dirty="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VAE</a:t>
            </a:r>
            <a:r>
              <a:rPr lang="zh-CN" altLang="en-US" sz="3000" dirty="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Loss</a:t>
            </a:r>
            <a:endParaRPr sz="3000" dirty="0">
              <a:latin typeface="微软雅黑" panose="020B0503020204020204" charset="-122"/>
              <a:ea typeface="微软雅黑" panose="020B0503020204020204" charset="-122"/>
              <a:cs typeface="微软雅黑" panose="020B0503020204020204" charset="-122"/>
            </a:endParaRPr>
          </a:p>
        </p:txBody>
      </p:sp>
      <p:sp>
        <p:nvSpPr>
          <p:cNvPr id="25" name="圆角矩形">
            <a:extLst>
              <a:ext uri="{FF2B5EF4-FFF2-40B4-BE49-F238E27FC236}">
                <a16:creationId xmlns:a16="http://schemas.microsoft.com/office/drawing/2014/main" id="{A40F4B44-6B74-E54A-AE14-9A1D0ED8D9AB}"/>
              </a:ext>
            </a:extLst>
          </p:cNvPr>
          <p:cNvSpPr/>
          <p:nvPr/>
        </p:nvSpPr>
        <p:spPr>
          <a:xfrm>
            <a:off x="15911422" y="6948901"/>
            <a:ext cx="6196906" cy="751386"/>
          </a:xfrm>
          <a:prstGeom prst="roundRect">
            <a:avLst>
              <a:gd name="adj" fmla="val 15000"/>
            </a:avLst>
          </a:prstGeom>
          <a:solidFill>
            <a:srgbClr val="FFC3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endParaRPr>
          </a:p>
        </p:txBody>
      </p:sp>
      <p:sp>
        <p:nvSpPr>
          <p:cNvPr id="26" name="#000000(标题正文等)">
            <a:extLst>
              <a:ext uri="{FF2B5EF4-FFF2-40B4-BE49-F238E27FC236}">
                <a16:creationId xmlns:a16="http://schemas.microsoft.com/office/drawing/2014/main" id="{71122B34-8793-9940-98F8-A7439C2E09F7}"/>
              </a:ext>
            </a:extLst>
          </p:cNvPr>
          <p:cNvSpPr txBox="1"/>
          <p:nvPr/>
        </p:nvSpPr>
        <p:spPr>
          <a:xfrm>
            <a:off x="15911422" y="7101107"/>
            <a:ext cx="6196905"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en" sz="3000" dirty="0">
                <a:latin typeface="微软雅黑" panose="020B0503020204020204" charset="-122"/>
                <a:ea typeface="微软雅黑" panose="020B0503020204020204" charset="-122"/>
                <a:cs typeface="微软雅黑" panose="020B0503020204020204" charset="-122"/>
              </a:rPr>
              <a:t>﻿Cross-Alignment (CA) Loss</a:t>
            </a:r>
            <a:endParaRPr sz="3000" dirty="0">
              <a:latin typeface="微软雅黑" panose="020B0503020204020204" charset="-122"/>
              <a:ea typeface="微软雅黑" panose="020B0503020204020204" charset="-122"/>
              <a:cs typeface="微软雅黑" panose="020B0503020204020204" charset="-122"/>
            </a:endParaRPr>
          </a:p>
        </p:txBody>
      </p:sp>
      <p:pic>
        <p:nvPicPr>
          <p:cNvPr id="2" name="图片 1">
            <a:extLst>
              <a:ext uri="{FF2B5EF4-FFF2-40B4-BE49-F238E27FC236}">
                <a16:creationId xmlns:a16="http://schemas.microsoft.com/office/drawing/2014/main" id="{3A667132-188A-9341-BDA7-646EC50B7DE6}"/>
              </a:ext>
            </a:extLst>
          </p:cNvPr>
          <p:cNvPicPr>
            <a:picLocks noChangeAspect="1"/>
          </p:cNvPicPr>
          <p:nvPr/>
        </p:nvPicPr>
        <p:blipFill>
          <a:blip r:embed="rId2"/>
          <a:stretch>
            <a:fillRect/>
          </a:stretch>
        </p:blipFill>
        <p:spPr>
          <a:xfrm>
            <a:off x="685965" y="4919739"/>
            <a:ext cx="13821495" cy="5396335"/>
          </a:xfrm>
          <a:prstGeom prst="rect">
            <a:avLst/>
          </a:prstGeom>
        </p:spPr>
      </p:pic>
      <p:sp>
        <p:nvSpPr>
          <p:cNvPr id="13" name="#000000(标题正文等)">
            <a:extLst>
              <a:ext uri="{FF2B5EF4-FFF2-40B4-BE49-F238E27FC236}">
                <a16:creationId xmlns:a16="http://schemas.microsoft.com/office/drawing/2014/main" id="{274A82AD-119F-0540-954D-4CF3FF429CA0}"/>
              </a:ext>
            </a:extLst>
          </p:cNvPr>
          <p:cNvSpPr txBox="1"/>
          <p:nvPr/>
        </p:nvSpPr>
        <p:spPr>
          <a:xfrm>
            <a:off x="15911422" y="5914861"/>
            <a:ext cx="9442396"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Microsoft YaHei" panose="020B0503020204020204" pitchFamily="34" charset="-122"/>
                <a:ea typeface="Microsoft YaHei" panose="020B0503020204020204" pitchFamily="34" charset="-122"/>
                <a:cs typeface="微软雅黑" panose="020B0503020204020204" charset="-122"/>
              </a:rPr>
              <a:t>VAE</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编码解码后的输出与输入尽量一致</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14" name="#000000(标题正文等)">
            <a:extLst>
              <a:ext uri="{FF2B5EF4-FFF2-40B4-BE49-F238E27FC236}">
                <a16:creationId xmlns:a16="http://schemas.microsoft.com/office/drawing/2014/main" id="{5F39C51B-5AFC-424F-86DA-84250EA2697B}"/>
              </a:ext>
            </a:extLst>
          </p:cNvPr>
          <p:cNvSpPr txBox="1"/>
          <p:nvPr/>
        </p:nvSpPr>
        <p:spPr>
          <a:xfrm>
            <a:off x="18179032" y="7882659"/>
            <a:ext cx="1661683"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000" dirty="0">
                <a:latin typeface="Microsoft YaHei" panose="020B0503020204020204" pitchFamily="34" charset="-122"/>
                <a:ea typeface="Microsoft YaHei" panose="020B0503020204020204" pitchFamily="34" charset="-122"/>
                <a:cs typeface="微软雅黑" panose="020B0503020204020204" charset="-122"/>
              </a:rPr>
              <a:t>跨域对齐</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17" name="圆角矩形">
            <a:extLst>
              <a:ext uri="{FF2B5EF4-FFF2-40B4-BE49-F238E27FC236}">
                <a16:creationId xmlns:a16="http://schemas.microsoft.com/office/drawing/2014/main" id="{AFED1113-FA2B-5544-887C-C2A6C3200D10}"/>
              </a:ext>
            </a:extLst>
          </p:cNvPr>
          <p:cNvSpPr/>
          <p:nvPr/>
        </p:nvSpPr>
        <p:spPr>
          <a:xfrm>
            <a:off x="15911422" y="9103828"/>
            <a:ext cx="6196906" cy="751386"/>
          </a:xfrm>
          <a:prstGeom prst="roundRect">
            <a:avLst>
              <a:gd name="adj" fmla="val 15000"/>
            </a:avLst>
          </a:prstGeom>
          <a:solidFill>
            <a:srgbClr val="FFC3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endParaRPr>
          </a:p>
        </p:txBody>
      </p:sp>
      <p:sp>
        <p:nvSpPr>
          <p:cNvPr id="18" name="#000000(标题正文等)">
            <a:extLst>
              <a:ext uri="{FF2B5EF4-FFF2-40B4-BE49-F238E27FC236}">
                <a16:creationId xmlns:a16="http://schemas.microsoft.com/office/drawing/2014/main" id="{AAF6D794-1B29-2245-96DE-3E20F06E4AC2}"/>
              </a:ext>
            </a:extLst>
          </p:cNvPr>
          <p:cNvSpPr txBox="1"/>
          <p:nvPr/>
        </p:nvSpPr>
        <p:spPr>
          <a:xfrm>
            <a:off x="15911422" y="9256034"/>
            <a:ext cx="6196905"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en" altLang="zh-CN" sz="3000" dirty="0">
                <a:latin typeface="Microsoft YaHei" panose="020B0503020204020204" pitchFamily="34" charset="-122"/>
                <a:ea typeface="Microsoft YaHei" panose="020B0503020204020204" pitchFamily="34" charset="-122"/>
              </a:rPr>
              <a:t>Distribution-Alignment (DA) Loss</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22" name="#000000(标题正文等)">
            <a:extLst>
              <a:ext uri="{FF2B5EF4-FFF2-40B4-BE49-F238E27FC236}">
                <a16:creationId xmlns:a16="http://schemas.microsoft.com/office/drawing/2014/main" id="{B304BAE7-1547-3C40-AD74-F4D4225FCF0F}"/>
              </a:ext>
            </a:extLst>
          </p:cNvPr>
          <p:cNvSpPr txBox="1"/>
          <p:nvPr/>
        </p:nvSpPr>
        <p:spPr>
          <a:xfrm>
            <a:off x="18179032" y="10033945"/>
            <a:ext cx="1661683"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000" dirty="0">
                <a:latin typeface="Microsoft YaHei" panose="020B0503020204020204" pitchFamily="34" charset="-122"/>
                <a:ea typeface="Microsoft YaHei" panose="020B0503020204020204" pitchFamily="34" charset="-122"/>
                <a:cs typeface="微软雅黑" panose="020B0503020204020204" charset="-122"/>
              </a:rPr>
              <a:t>分布对齐</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Tree>
    <p:extLst>
      <p:ext uri="{BB962C8B-B14F-4D97-AF65-F5344CB8AC3E}">
        <p14:creationId xmlns:p14="http://schemas.microsoft.com/office/powerpoint/2010/main" val="194410990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深度学习方法</a:t>
            </a:r>
            <a:endParaRPr sz="5400" dirty="0">
              <a:latin typeface="微软雅黑" panose="020B0503020204020204" charset="-122"/>
              <a:ea typeface="微软雅黑" panose="020B0503020204020204" charset="-122"/>
            </a:endParaRPr>
          </a:p>
        </p:txBody>
      </p:sp>
      <p:sp>
        <p:nvSpPr>
          <p:cNvPr id="24" name="圆形">
            <a:extLst>
              <a:ext uri="{FF2B5EF4-FFF2-40B4-BE49-F238E27FC236}">
                <a16:creationId xmlns:a16="http://schemas.microsoft.com/office/drawing/2014/main" id="{39286CD0-68D4-8243-B5EC-89654146B531}"/>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16" name="文本框 15">
            <a:extLst>
              <a:ext uri="{FF2B5EF4-FFF2-40B4-BE49-F238E27FC236}">
                <a16:creationId xmlns:a16="http://schemas.microsoft.com/office/drawing/2014/main" id="{B07DB595-F5FD-834B-9897-F627CC580217}"/>
              </a:ext>
            </a:extLst>
          </p:cNvPr>
          <p:cNvSpPr txBox="1"/>
          <p:nvPr/>
        </p:nvSpPr>
        <p:spPr>
          <a:xfrm>
            <a:off x="1704960" y="3031849"/>
            <a:ext cx="2038949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 altLang="zh-CN" b="0" dirty="0">
                <a:latin typeface="Microsoft YaHei" panose="020B0503020204020204" pitchFamily="34" charset="-122"/>
                <a:ea typeface="Microsoft YaHei" panose="020B0503020204020204" pitchFamily="34" charset="-122"/>
              </a:rPr>
              <a:t>﻿</a:t>
            </a:r>
            <a:r>
              <a:rPr lang="en" altLang="zh-CN" b="0" dirty="0"/>
              <a:t>Learning Cross-Aligned Latent Embeddings for Zero-Shot Cross-Modal Retrieval</a:t>
            </a:r>
            <a:r>
              <a:rPr lang="en-US" altLang="zh-CN" b="0" dirty="0">
                <a:latin typeface="Microsoft YaHei" panose="020B0503020204020204" pitchFamily="34" charset="-122"/>
                <a:ea typeface="Microsoft YaHei" panose="020B0503020204020204" pitchFamily="34" charset="-122"/>
              </a:rPr>
              <a:t>---AAAI</a:t>
            </a:r>
            <a:r>
              <a:rPr lang="zh-CN" altLang="en-US" b="0" dirty="0">
                <a:latin typeface="Microsoft YaHei" panose="020B0503020204020204" pitchFamily="34" charset="-122"/>
                <a:ea typeface="Microsoft YaHei" panose="020B0503020204020204" pitchFamily="34" charset="-122"/>
              </a:rPr>
              <a:t> </a:t>
            </a:r>
            <a:r>
              <a:rPr lang="en-US" altLang="zh-CN" b="0" dirty="0">
                <a:latin typeface="Microsoft YaHei" panose="020B0503020204020204" pitchFamily="34" charset="-122"/>
                <a:ea typeface="Microsoft YaHei" panose="020B0503020204020204" pitchFamily="34" charset="-122"/>
              </a:rPr>
              <a:t>2020</a:t>
            </a:r>
            <a:endParaRPr lang="en" altLang="zh-CN" b="0" dirty="0">
              <a:latin typeface="Microsoft YaHei" panose="020B0503020204020204" pitchFamily="34" charset="-122"/>
              <a:ea typeface="Microsoft YaHei" panose="020B0503020204020204" pitchFamily="3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4681134" y="4779758"/>
            <a:ext cx="9442396"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Microsoft YaHei" panose="020B0503020204020204" pitchFamily="34" charset="-122"/>
                <a:ea typeface="Microsoft YaHei" panose="020B0503020204020204" pitchFamily="34" charset="-122"/>
                <a:cs typeface="微软雅黑" panose="020B0503020204020204" charset="-122"/>
              </a:rPr>
              <a:t>1.</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 搭建</a:t>
            </a:r>
            <a:r>
              <a:rPr lang="en-US" altLang="zh-CN" sz="3000" dirty="0">
                <a:latin typeface="Microsoft YaHei" panose="020B0503020204020204" pitchFamily="34" charset="-122"/>
                <a:ea typeface="Microsoft YaHei" panose="020B0503020204020204" pitchFamily="34" charset="-122"/>
                <a:cs typeface="微软雅黑" panose="020B0503020204020204" charset="-122"/>
              </a:rPr>
              <a:t>VAE</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经过</a:t>
            </a:r>
            <a:r>
              <a:rPr lang="en-US" altLang="zh-CN" sz="3000" dirty="0">
                <a:latin typeface="Microsoft YaHei" panose="020B0503020204020204" pitchFamily="34" charset="-122"/>
                <a:ea typeface="Microsoft YaHei" panose="020B0503020204020204" pitchFamily="34" charset="-122"/>
                <a:cs typeface="微软雅黑" panose="020B0503020204020204" charset="-122"/>
              </a:rPr>
              <a:t>Encoder</a:t>
            </a:r>
            <a:r>
              <a:rPr lang="zh-CN" altLang="en-US" sz="3000" dirty="0">
                <a:latin typeface="Microsoft YaHei" panose="020B0503020204020204" pitchFamily="34" charset="-122"/>
                <a:ea typeface="Microsoft YaHei" panose="020B0503020204020204" pitchFamily="34" charset="-122"/>
                <a:cs typeface="微软雅黑" panose="020B0503020204020204" charset="-122"/>
              </a:rPr>
              <a:t>生成各个模态的低维潜在嵌入</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26" name="#000000(标题正文等)">
            <a:extLst>
              <a:ext uri="{FF2B5EF4-FFF2-40B4-BE49-F238E27FC236}">
                <a16:creationId xmlns:a16="http://schemas.microsoft.com/office/drawing/2014/main" id="{71122B34-8793-9940-98F8-A7439C2E09F7}"/>
              </a:ext>
            </a:extLst>
          </p:cNvPr>
          <p:cNvSpPr txBox="1"/>
          <p:nvPr/>
        </p:nvSpPr>
        <p:spPr>
          <a:xfrm>
            <a:off x="14681134" y="7812491"/>
            <a:ext cx="8877904" cy="56425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微软雅黑" panose="020B0503020204020204" charset="-122"/>
                <a:ea typeface="微软雅黑" panose="020B0503020204020204" charset="-122"/>
                <a:cs typeface="微软雅黑" panose="020B0503020204020204" charset="-122"/>
              </a:rPr>
              <a:t>3.</a:t>
            </a:r>
            <a:r>
              <a:rPr lang="zh-CN" altLang="en-US" sz="3000" dirty="0">
                <a:latin typeface="微软雅黑" panose="020B0503020204020204" charset="-122"/>
                <a:ea typeface="微软雅黑" panose="020B0503020204020204" charset="-122"/>
                <a:cs typeface="微软雅黑" panose="020B0503020204020204" charset="-122"/>
              </a:rPr>
              <a:t> </a:t>
            </a:r>
            <a:r>
              <a:rPr lang="zh-CN" altLang="zh-CN" sz="3000" dirty="0">
                <a:latin typeface="Microsoft YaHei" panose="020B0503020204020204" pitchFamily="34" charset="-122"/>
                <a:ea typeface="Microsoft YaHei" panose="020B0503020204020204" pitchFamily="34" charset="-122"/>
              </a:rPr>
              <a:t>在嵌入空间进行跨域对齐 </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pic>
        <p:nvPicPr>
          <p:cNvPr id="2" name="图片 1">
            <a:extLst>
              <a:ext uri="{FF2B5EF4-FFF2-40B4-BE49-F238E27FC236}">
                <a16:creationId xmlns:a16="http://schemas.microsoft.com/office/drawing/2014/main" id="{4D534CC8-8F44-E643-BCE6-BDA25B76A7D0}"/>
              </a:ext>
            </a:extLst>
          </p:cNvPr>
          <p:cNvPicPr>
            <a:picLocks noChangeAspect="1"/>
          </p:cNvPicPr>
          <p:nvPr/>
        </p:nvPicPr>
        <p:blipFill>
          <a:blip r:embed="rId2"/>
          <a:stretch>
            <a:fillRect/>
          </a:stretch>
        </p:blipFill>
        <p:spPr>
          <a:xfrm>
            <a:off x="911798" y="4804051"/>
            <a:ext cx="13233400" cy="5880100"/>
          </a:xfrm>
          <a:prstGeom prst="rect">
            <a:avLst/>
          </a:prstGeom>
        </p:spPr>
      </p:pic>
      <p:sp>
        <p:nvSpPr>
          <p:cNvPr id="12" name="#000000(标题正文等)">
            <a:extLst>
              <a:ext uri="{FF2B5EF4-FFF2-40B4-BE49-F238E27FC236}">
                <a16:creationId xmlns:a16="http://schemas.microsoft.com/office/drawing/2014/main" id="{B6BC8E49-C204-DE4C-8735-135E6647D394}"/>
              </a:ext>
            </a:extLst>
          </p:cNvPr>
          <p:cNvSpPr txBox="1"/>
          <p:nvPr/>
        </p:nvSpPr>
        <p:spPr>
          <a:xfrm>
            <a:off x="14681134" y="6065292"/>
            <a:ext cx="9442395" cy="1025922"/>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微软雅黑" panose="020B0503020204020204" charset="-122"/>
                <a:ea typeface="微软雅黑" panose="020B0503020204020204" charset="-122"/>
                <a:cs typeface="微软雅黑" panose="020B0503020204020204" charset="-122"/>
              </a:rPr>
              <a:t>2.</a:t>
            </a:r>
            <a:r>
              <a:rPr lang="zh-CN" altLang="en-US" sz="3000" dirty="0">
                <a:latin typeface="微软雅黑" panose="020B0503020204020204" charset="-122"/>
                <a:ea typeface="微软雅黑" panose="020B0503020204020204" charset="-122"/>
                <a:cs typeface="微软雅黑" panose="020B0503020204020204" charset="-122"/>
              </a:rPr>
              <a:t> </a:t>
            </a:r>
            <a:r>
              <a:rPr lang="en-US" altLang="zh-CN" sz="3000" dirty="0">
                <a:latin typeface="Microsoft YaHei" panose="020B0503020204020204" pitchFamily="34" charset="-122"/>
                <a:ea typeface="Microsoft YaHei" panose="020B0503020204020204" pitchFamily="34" charset="-122"/>
              </a:rPr>
              <a:t>VAE</a:t>
            </a:r>
            <a:r>
              <a:rPr lang="zh-CN" altLang="en-US" sz="3000" dirty="0">
                <a:latin typeface="Microsoft YaHei" panose="020B0503020204020204" pitchFamily="34" charset="-122"/>
                <a:ea typeface="Microsoft YaHei" panose="020B0503020204020204" pitchFamily="34" charset="-122"/>
              </a:rPr>
              <a:t>的</a:t>
            </a:r>
            <a:r>
              <a:rPr lang="en-US" altLang="zh-CN" sz="3000" dirty="0">
                <a:latin typeface="Microsoft YaHei" panose="020B0503020204020204" pitchFamily="34" charset="-122"/>
                <a:ea typeface="Microsoft YaHei" panose="020B0503020204020204" pitchFamily="34" charset="-122"/>
              </a:rPr>
              <a:t>Decoder</a:t>
            </a:r>
            <a:r>
              <a:rPr lang="zh-CN" altLang="zh-CN" sz="3000" dirty="0">
                <a:latin typeface="Microsoft YaHei" panose="020B0503020204020204" pitchFamily="34" charset="-122"/>
                <a:ea typeface="Microsoft YaHei" panose="020B0503020204020204" pitchFamily="34" charset="-122"/>
              </a:rPr>
              <a:t>将</a:t>
            </a:r>
            <a:r>
              <a:rPr lang="zh-CN" altLang="en-US" sz="3000" dirty="0">
                <a:latin typeface="Microsoft YaHei" panose="020B0503020204020204" pitchFamily="34" charset="-122"/>
                <a:ea typeface="Microsoft YaHei" panose="020B0503020204020204" pitchFamily="34" charset="-122"/>
              </a:rPr>
              <a:t>潜在嵌入</a:t>
            </a:r>
            <a:r>
              <a:rPr lang="zh-CN" altLang="zh-CN" sz="3000" dirty="0">
                <a:latin typeface="Microsoft YaHei" panose="020B0503020204020204" pitchFamily="34" charset="-122"/>
                <a:ea typeface="Microsoft YaHei" panose="020B0503020204020204" pitchFamily="34" charset="-122"/>
              </a:rPr>
              <a:t>重构回各自原本的模态，同时重构回跨域的相同类别下的其他模态 </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13" name="#000000(标题正文等)">
            <a:extLst>
              <a:ext uri="{FF2B5EF4-FFF2-40B4-BE49-F238E27FC236}">
                <a16:creationId xmlns:a16="http://schemas.microsoft.com/office/drawing/2014/main" id="{9B69BBFF-BFAD-2944-9FBC-503CB51A0F3C}"/>
              </a:ext>
            </a:extLst>
          </p:cNvPr>
          <p:cNvSpPr txBox="1"/>
          <p:nvPr/>
        </p:nvSpPr>
        <p:spPr>
          <a:xfrm>
            <a:off x="14681134" y="9098025"/>
            <a:ext cx="8877904" cy="1487587"/>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en-US" altLang="zh-CN" sz="3000" dirty="0">
                <a:latin typeface="Microsoft YaHei" panose="020B0503020204020204" pitchFamily="34" charset="-122"/>
                <a:ea typeface="Microsoft YaHei" panose="020B0503020204020204" pitchFamily="34" charset="-122"/>
                <a:cs typeface="微软雅黑" panose="020B0503020204020204" charset="-122"/>
              </a:rPr>
              <a:t>4.</a:t>
            </a:r>
            <a:r>
              <a:rPr lang="zh-CN" altLang="zh-CN" sz="3000" dirty="0">
                <a:latin typeface="Microsoft YaHei" panose="020B0503020204020204" pitchFamily="34" charset="-122"/>
                <a:ea typeface="Microsoft YaHei" panose="020B0503020204020204" pitchFamily="34" charset="-122"/>
              </a:rPr>
              <a:t>构造回归器建立循环一致性约束</a:t>
            </a:r>
            <a:r>
              <a:rPr lang="zh-CN" altLang="en-US" sz="3000" dirty="0">
                <a:latin typeface="Microsoft YaHei" panose="020B0503020204020204" pitchFamily="34" charset="-122"/>
                <a:ea typeface="Microsoft YaHei" panose="020B0503020204020204" pitchFamily="34" charset="-122"/>
              </a:rPr>
              <a:t>，</a:t>
            </a:r>
            <a:r>
              <a:rPr lang="zh-CN" altLang="zh-CN" sz="3000" dirty="0">
                <a:latin typeface="Microsoft YaHei" panose="020B0503020204020204" pitchFamily="34" charset="-122"/>
                <a:ea typeface="Microsoft YaHei" panose="020B0503020204020204" pitchFamily="34" charset="-122"/>
              </a:rPr>
              <a:t>与共享的类别嵌入比较，进一步增强同一类别不同模态在嵌入空间里的语义一致性   </a:t>
            </a:r>
            <a:endParaRPr sz="3000" dirty="0">
              <a:latin typeface="Microsoft YaHei" panose="020B0503020204020204" pitchFamily="34" charset="-122"/>
              <a:ea typeface="Microsoft YaHei" panose="020B0503020204020204" pitchFamily="34" charset="-122"/>
              <a:cs typeface="微软雅黑" panose="020B0503020204020204" charset="-122"/>
            </a:endParaRPr>
          </a:p>
        </p:txBody>
      </p:sp>
    </p:spTree>
    <p:extLst>
      <p:ext uri="{BB962C8B-B14F-4D97-AF65-F5344CB8AC3E}">
        <p14:creationId xmlns:p14="http://schemas.microsoft.com/office/powerpoint/2010/main" val="25382404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altLang="zh-CN" sz="5400" dirty="0">
                <a:latin typeface="微软雅黑" panose="020B0503020204020204" charset="-122"/>
                <a:ea typeface="微软雅黑" panose="020B0503020204020204" charset="-122"/>
              </a:rPr>
              <a:t>BERT</a:t>
            </a:r>
            <a:r>
              <a:rPr lang="zh-CN" altLang="en-US" sz="5400" dirty="0">
                <a:latin typeface="微软雅黑" panose="020B0503020204020204" charset="-122"/>
                <a:ea typeface="微软雅黑" panose="020B0503020204020204" charset="-122"/>
              </a:rPr>
              <a:t>方法</a:t>
            </a:r>
            <a:endParaRPr sz="5400" dirty="0">
              <a:latin typeface="微软雅黑" panose="020B0503020204020204" charset="-122"/>
              <a:ea typeface="微软雅黑" panose="020B0503020204020204" charset="-122"/>
            </a:endParaRPr>
          </a:p>
        </p:txBody>
      </p:sp>
      <p:sp>
        <p:nvSpPr>
          <p:cNvPr id="24" name="圆形">
            <a:extLst>
              <a:ext uri="{FF2B5EF4-FFF2-40B4-BE49-F238E27FC236}">
                <a16:creationId xmlns:a16="http://schemas.microsoft.com/office/drawing/2014/main" id="{39286CD0-68D4-8243-B5EC-89654146B531}"/>
              </a:ext>
            </a:extLst>
          </p:cNvPr>
          <p:cNvSpPr/>
          <p:nvPr/>
        </p:nvSpPr>
        <p:spPr>
          <a:xfrm>
            <a:off x="911798" y="7185009"/>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16" name="文本框 15">
            <a:extLst>
              <a:ext uri="{FF2B5EF4-FFF2-40B4-BE49-F238E27FC236}">
                <a16:creationId xmlns:a16="http://schemas.microsoft.com/office/drawing/2014/main" id="{B07DB595-F5FD-834B-9897-F627CC580217}"/>
              </a:ext>
            </a:extLst>
          </p:cNvPr>
          <p:cNvSpPr txBox="1"/>
          <p:nvPr/>
        </p:nvSpPr>
        <p:spPr>
          <a:xfrm>
            <a:off x="911798" y="4450176"/>
            <a:ext cx="899473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zh-CN" altLang="en-US" b="0" dirty="0">
                <a:latin typeface="Microsoft YaHei" panose="020B0503020204020204" pitchFamily="34" charset="-122"/>
                <a:ea typeface="Microsoft YaHei" panose="020B0503020204020204" pitchFamily="34" charset="-122"/>
              </a:rPr>
              <a:t>基于 </a:t>
            </a:r>
            <a:r>
              <a:rPr lang="en" altLang="zh-CN" b="0" dirty="0">
                <a:latin typeface="Microsoft YaHei" panose="020B0503020204020204" pitchFamily="34" charset="-122"/>
                <a:ea typeface="Microsoft YaHei" panose="020B0503020204020204" pitchFamily="34" charset="-122"/>
              </a:rPr>
              <a:t>BERT </a:t>
            </a:r>
            <a:r>
              <a:rPr lang="zh-CN" altLang="en-US" b="0" dirty="0">
                <a:latin typeface="Microsoft YaHei" panose="020B0503020204020204" pitchFamily="34" charset="-122"/>
                <a:ea typeface="Microsoft YaHei" panose="020B0503020204020204" pitchFamily="34" charset="-122"/>
              </a:rPr>
              <a:t>的预训练图文模型的主要流程：</a:t>
            </a:r>
            <a:endParaRPr lang="en" altLang="zh-CN" b="0" dirty="0">
              <a:latin typeface="Microsoft YaHei" panose="020B0503020204020204" pitchFamily="34" charset="-122"/>
              <a:ea typeface="Microsoft YaHei" panose="020B0503020204020204" pitchFamily="3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902849" y="7185009"/>
            <a:ext cx="19284670" cy="1549142"/>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 sz="3200" dirty="0">
                <a:latin typeface="+mn-ea"/>
                <a:cs typeface="Calibri" panose="020F0502020204030204" pitchFamily="34" charset="0"/>
              </a:rPr>
              <a:t>单流模型</a:t>
            </a:r>
            <a:r>
              <a:rPr lang="en" altLang="zh-CN" sz="3200" dirty="0">
                <a:latin typeface="+mn-ea"/>
                <a:cs typeface="Calibri" panose="020F0502020204030204" pitchFamily="34" charset="0"/>
              </a:rPr>
              <a:t>:</a:t>
            </a:r>
            <a:r>
              <a:rPr lang="zh-CN" altLang="en-US" sz="3200" dirty="0"/>
              <a:t>文本信息和视觉信息在一开始便进行了融合</a:t>
            </a:r>
            <a:endParaRPr lang="en-US" altLang="zh-CN" sz="3200" dirty="0"/>
          </a:p>
          <a:p>
            <a:pPr algn="just"/>
            <a:r>
              <a:rPr lang="en" altLang="zh-CN" sz="3200" dirty="0" err="1">
                <a:latin typeface="Times New Roman" panose="02020603050405020304" pitchFamily="18" charset="0"/>
                <a:cs typeface="Times New Roman" panose="02020603050405020304" pitchFamily="18" charset="0"/>
              </a:rPr>
              <a:t>VisualBert</a:t>
            </a:r>
            <a:r>
              <a:rPr lang="en" altLang="zh-CN" sz="3200" dirty="0">
                <a:latin typeface="Times New Roman" panose="02020603050405020304" pitchFamily="18" charset="0"/>
                <a:cs typeface="Times New Roman" panose="02020603050405020304" pitchFamily="18" charset="0"/>
              </a:rPr>
              <a:t>, </a:t>
            </a:r>
            <a:r>
              <a:rPr lang="en" altLang="zh-CN" sz="3200" dirty="0" err="1">
                <a:latin typeface="Times New Roman" panose="02020603050405020304" pitchFamily="18" charset="0"/>
                <a:cs typeface="Times New Roman" panose="02020603050405020304" pitchFamily="18" charset="0"/>
              </a:rPr>
              <a:t>Unicoder</a:t>
            </a:r>
            <a:r>
              <a:rPr lang="en" altLang="zh-CN" sz="3200" dirty="0">
                <a:latin typeface="Times New Roman" panose="02020603050405020304" pitchFamily="18" charset="0"/>
                <a:cs typeface="Times New Roman" panose="02020603050405020304" pitchFamily="18" charset="0"/>
              </a:rPr>
              <a:t>-VL,</a:t>
            </a:r>
            <a:r>
              <a:rPr lang="zh-CN" altLang="en-US" sz="3200" dirty="0">
                <a:latin typeface="Times New Roman" panose="02020603050405020304" pitchFamily="18" charset="0"/>
                <a:cs typeface="Times New Roman" panose="02020603050405020304" pitchFamily="18" charset="0"/>
              </a:rPr>
              <a:t> </a:t>
            </a:r>
            <a:r>
              <a:rPr lang="en" altLang="zh-CN" sz="3200" dirty="0">
                <a:latin typeface="Times New Roman" panose="02020603050405020304" pitchFamily="18" charset="0"/>
                <a:cs typeface="Times New Roman" panose="02020603050405020304" pitchFamily="18" charset="0"/>
              </a:rPr>
              <a:t>VL-B</a:t>
            </a:r>
            <a:r>
              <a:rPr lang="en-US" altLang="zh-CN" sz="3200" dirty="0">
                <a:latin typeface="Times New Roman" panose="02020603050405020304" pitchFamily="18" charset="0"/>
                <a:cs typeface="Times New Roman" panose="02020603050405020304" pitchFamily="18" charset="0"/>
              </a:rPr>
              <a:t>ERT</a:t>
            </a:r>
          </a:p>
          <a:p>
            <a:pPr algn="just"/>
            <a:endParaRPr lang="zh-CN" altLang="en-US"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14" name="圆形">
            <a:extLst>
              <a:ext uri="{FF2B5EF4-FFF2-40B4-BE49-F238E27FC236}">
                <a16:creationId xmlns:a16="http://schemas.microsoft.com/office/drawing/2014/main" id="{662A218B-B56B-7341-8814-BC71855C201D}"/>
              </a:ext>
            </a:extLst>
          </p:cNvPr>
          <p:cNvSpPr/>
          <p:nvPr/>
        </p:nvSpPr>
        <p:spPr>
          <a:xfrm>
            <a:off x="952826" y="8702481"/>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17" name="#000000(标题正文等)">
            <a:extLst>
              <a:ext uri="{FF2B5EF4-FFF2-40B4-BE49-F238E27FC236}">
                <a16:creationId xmlns:a16="http://schemas.microsoft.com/office/drawing/2014/main" id="{2448559E-49CA-0048-A429-36A5C73142DA}"/>
              </a:ext>
            </a:extLst>
          </p:cNvPr>
          <p:cNvSpPr txBox="1"/>
          <p:nvPr/>
        </p:nvSpPr>
        <p:spPr>
          <a:xfrm>
            <a:off x="1984905" y="8735885"/>
            <a:ext cx="19284670" cy="2041585"/>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200" dirty="0">
                <a:latin typeface="+mn-ea"/>
                <a:cs typeface="Calibri" panose="020F0502020204030204" pitchFamily="34" charset="0"/>
              </a:rPr>
              <a:t>双</a:t>
            </a:r>
            <a:r>
              <a:rPr lang="zh-CN" altLang="en" sz="3200" dirty="0">
                <a:latin typeface="+mn-ea"/>
                <a:cs typeface="Calibri" panose="020F0502020204030204" pitchFamily="34" charset="0"/>
              </a:rPr>
              <a:t>流模型</a:t>
            </a:r>
            <a:r>
              <a:rPr lang="en" altLang="zh-CN" sz="3200" dirty="0">
                <a:latin typeface="+mn-ea"/>
                <a:cs typeface="Calibri" panose="020F0502020204030204" pitchFamily="34" charset="0"/>
              </a:rPr>
              <a:t>:</a:t>
            </a:r>
            <a:r>
              <a:rPr lang="zh-CN" altLang="en-US" sz="3200" dirty="0">
                <a:latin typeface="+mn-ea"/>
              </a:rPr>
              <a:t>文本信息和视觉信息一开始先经过两个独立的编码模块，然后再通过互相的注意力机制来实现不同模态信息的融合</a:t>
            </a:r>
            <a:endParaRPr lang="en-US" altLang="zh-CN" sz="3200" dirty="0">
              <a:latin typeface="+mn-ea"/>
              <a:cs typeface="Calibri" panose="020F0502020204030204" pitchFamily="34" charset="0"/>
            </a:endParaRPr>
          </a:p>
          <a:p>
            <a:pPr algn="just"/>
            <a:r>
              <a:rPr lang="en" altLang="zh-CN" sz="3200" dirty="0">
                <a:latin typeface="Times New Roman" panose="02020603050405020304" pitchFamily="18" charset="0"/>
                <a:cs typeface="Times New Roman" panose="02020603050405020304" pitchFamily="18" charset="0"/>
              </a:rPr>
              <a:t>ViLBERT, LXMERT</a:t>
            </a:r>
            <a:endParaRPr lang="en-US" altLang="zh-CN" sz="3200" dirty="0">
              <a:latin typeface="Times New Roman" panose="02020603050405020304" pitchFamily="18" charset="0"/>
              <a:cs typeface="Times New Roman" panose="02020603050405020304" pitchFamily="18" charset="0"/>
            </a:endParaRPr>
          </a:p>
          <a:p>
            <a:pPr algn="just"/>
            <a:endParaRPr lang="zh-CN" altLang="en-US" sz="3000" dirty="0">
              <a:latin typeface="Microsoft YaHei" panose="020B0503020204020204" pitchFamily="34" charset="-122"/>
              <a:ea typeface="Microsoft YaHei" panose="020B0503020204020204" pitchFamily="34" charset="-122"/>
              <a:cs typeface="微软雅黑" panose="020B0503020204020204" charset="-122"/>
            </a:endParaRPr>
          </a:p>
        </p:txBody>
      </p:sp>
      <p:sp>
        <p:nvSpPr>
          <p:cNvPr id="2" name="文本框 1">
            <a:extLst>
              <a:ext uri="{FF2B5EF4-FFF2-40B4-BE49-F238E27FC236}">
                <a16:creationId xmlns:a16="http://schemas.microsoft.com/office/drawing/2014/main" id="{D9272174-8821-3D4B-9368-7CD632D0081C}"/>
              </a:ext>
            </a:extLst>
          </p:cNvPr>
          <p:cNvSpPr txBox="1"/>
          <p:nvPr/>
        </p:nvSpPr>
        <p:spPr>
          <a:xfrm>
            <a:off x="952826" y="2184821"/>
            <a:ext cx="23245512" cy="121058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lnSpc>
                <a:spcPct val="120000"/>
              </a:lnSpc>
            </a:pPr>
            <a:r>
              <a:rPr lang="zh-CN" altLang="en-US" b="0" dirty="0">
                <a:latin typeface="Microsoft YaHei" panose="020B0503020204020204" pitchFamily="34" charset="-122"/>
                <a:ea typeface="Microsoft YaHei" panose="020B0503020204020204" pitchFamily="34" charset="-122"/>
              </a:rPr>
              <a:t>随着</a:t>
            </a:r>
            <a:r>
              <a:rPr lang="en" altLang="zh-CN" b="0" dirty="0">
                <a:latin typeface="Microsoft YaHei" panose="020B0503020204020204" pitchFamily="34" charset="-122"/>
                <a:ea typeface="Microsoft YaHei" panose="020B0503020204020204" pitchFamily="34" charset="-122"/>
              </a:rPr>
              <a:t>pre-training</a:t>
            </a:r>
            <a:r>
              <a:rPr lang="zh-CN" altLang="en-US" b="0" dirty="0">
                <a:latin typeface="Microsoft YaHei" panose="020B0503020204020204" pitchFamily="34" charset="-122"/>
                <a:ea typeface="Microsoft YaHei" panose="020B0503020204020204" pitchFamily="34" charset="-122"/>
              </a:rPr>
              <a:t>和</a:t>
            </a:r>
            <a:r>
              <a:rPr lang="en" altLang="zh-CN" b="0" dirty="0">
                <a:latin typeface="Microsoft YaHei" panose="020B0503020204020204" pitchFamily="34" charset="-122"/>
                <a:ea typeface="Microsoft YaHei" panose="020B0503020204020204" pitchFamily="34" charset="-122"/>
              </a:rPr>
              <a:t>self-supervised</a:t>
            </a:r>
            <a:r>
              <a:rPr lang="zh-CN" altLang="en-US" b="0" dirty="0">
                <a:latin typeface="Microsoft YaHei" panose="020B0503020204020204" pitchFamily="34" charset="-122"/>
                <a:ea typeface="Microsoft YaHei" panose="020B0503020204020204" pitchFamily="34" charset="-122"/>
              </a:rPr>
              <a:t>技术在</a:t>
            </a:r>
            <a:r>
              <a:rPr lang="en" altLang="zh-CN" b="0" dirty="0">
                <a:latin typeface="Microsoft YaHei" panose="020B0503020204020204" pitchFamily="34" charset="-122"/>
                <a:ea typeface="Microsoft YaHei" panose="020B0503020204020204" pitchFamily="34" charset="-122"/>
              </a:rPr>
              <a:t>CV</a:t>
            </a:r>
            <a:r>
              <a:rPr lang="zh-CN" altLang="en-US" b="0" dirty="0">
                <a:latin typeface="Microsoft YaHei" panose="020B0503020204020204" pitchFamily="34" charset="-122"/>
                <a:ea typeface="Microsoft YaHei" panose="020B0503020204020204" pitchFamily="34" charset="-122"/>
              </a:rPr>
              <a:t>和</a:t>
            </a:r>
            <a:r>
              <a:rPr lang="en" altLang="zh-CN" b="0" dirty="0">
                <a:latin typeface="Microsoft YaHei" panose="020B0503020204020204" pitchFamily="34" charset="-122"/>
                <a:ea typeface="Microsoft YaHei" panose="020B0503020204020204" pitchFamily="34" charset="-122"/>
              </a:rPr>
              <a:t>NLP</a:t>
            </a:r>
            <a:r>
              <a:rPr lang="zh-CN" altLang="en-US" b="0" dirty="0">
                <a:latin typeface="Microsoft YaHei" panose="020B0503020204020204" pitchFamily="34" charset="-122"/>
                <a:ea typeface="Microsoft YaHei" panose="020B0503020204020204" pitchFamily="34" charset="-122"/>
              </a:rPr>
              <a:t>领域的应用。</a:t>
            </a:r>
            <a:r>
              <a:rPr lang="en-US" altLang="zh-CN" b="0" dirty="0">
                <a:latin typeface="Microsoft YaHei" panose="020B0503020204020204" pitchFamily="34" charset="-122"/>
                <a:ea typeface="Microsoft YaHei" panose="020B0503020204020204" pitchFamily="34" charset="-122"/>
              </a:rPr>
              <a:t>2019</a:t>
            </a:r>
            <a:r>
              <a:rPr lang="zh-CN" altLang="en-US" b="0" dirty="0">
                <a:latin typeface="Microsoft YaHei" panose="020B0503020204020204" pitchFamily="34" charset="-122"/>
                <a:ea typeface="Microsoft YaHei" panose="020B0503020204020204" pitchFamily="34" charset="-122"/>
              </a:rPr>
              <a:t>年开始，有学者开始尝试基于大规模数据，使用预训练的</a:t>
            </a:r>
            <a:r>
              <a:rPr lang="en" altLang="zh-CN" b="0" dirty="0">
                <a:latin typeface="Microsoft YaHei" panose="020B0503020204020204" pitchFamily="34" charset="-122"/>
                <a:ea typeface="Microsoft YaHei" panose="020B0503020204020204" pitchFamily="34" charset="-122"/>
              </a:rPr>
              <a:t>BERT</a:t>
            </a:r>
            <a:r>
              <a:rPr lang="zh-CN" altLang="en-US" b="0" dirty="0">
                <a:latin typeface="Microsoft YaHei" panose="020B0503020204020204" pitchFamily="34" charset="-122"/>
                <a:ea typeface="Microsoft YaHei" panose="020B0503020204020204" pitchFamily="34" charset="-122"/>
              </a:rPr>
              <a:t>模型将图文信息拟合同一空间。</a:t>
            </a:r>
            <a:endParaRPr kumimoji="0" lang="zh-CN" altLang="en-US" sz="3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3" name="文本框 2">
            <a:extLst>
              <a:ext uri="{FF2B5EF4-FFF2-40B4-BE49-F238E27FC236}">
                <a16:creationId xmlns:a16="http://schemas.microsoft.com/office/drawing/2014/main" id="{F8D0A34B-EF52-424D-B965-D6F495277A8B}"/>
              </a:ext>
            </a:extLst>
          </p:cNvPr>
          <p:cNvSpPr txBox="1"/>
          <p:nvPr/>
        </p:nvSpPr>
        <p:spPr>
          <a:xfrm>
            <a:off x="952826" y="5321317"/>
            <a:ext cx="15225322" cy="121058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just">
              <a:lnSpc>
                <a:spcPct val="120000"/>
              </a:lnSpc>
            </a:pPr>
            <a:r>
              <a:rPr lang="en-US" altLang="zh-CN" b="0" dirty="0">
                <a:latin typeface="Microsoft YaHei" panose="020B0503020204020204" pitchFamily="34" charset="-122"/>
                <a:ea typeface="Microsoft YaHei" panose="020B0503020204020204" pitchFamily="34" charset="-122"/>
              </a:rPr>
              <a:t>1</a:t>
            </a:r>
            <a:r>
              <a:rPr lang="zh-CN" altLang="en-US" b="0" dirty="0">
                <a:latin typeface="Microsoft YaHei" panose="020B0503020204020204" pitchFamily="34" charset="-122"/>
                <a:ea typeface="Microsoft YaHei" panose="020B0503020204020204" pitchFamily="34" charset="-122"/>
              </a:rPr>
              <a:t>）利用图像目标检测技术先识别图像中的 </a:t>
            </a:r>
            <a:r>
              <a:rPr lang="en" altLang="zh-CN" b="0" dirty="0">
                <a:latin typeface="Microsoft YaHei" panose="020B0503020204020204" pitchFamily="34" charset="-122"/>
                <a:ea typeface="Microsoft YaHei" panose="020B0503020204020204" pitchFamily="34" charset="-122"/>
              </a:rPr>
              <a:t>Region of Interests(</a:t>
            </a:r>
            <a:r>
              <a:rPr lang="en" altLang="zh-CN" b="0" dirty="0" err="1">
                <a:latin typeface="Microsoft YaHei" panose="020B0503020204020204" pitchFamily="34" charset="-122"/>
                <a:ea typeface="Microsoft YaHei" panose="020B0503020204020204" pitchFamily="34" charset="-122"/>
              </a:rPr>
              <a:t>RoIs</a:t>
            </a:r>
            <a:r>
              <a:rPr lang="en" altLang="zh-CN" b="0" dirty="0">
                <a:latin typeface="Microsoft YaHei" panose="020B0503020204020204" pitchFamily="34" charset="-122"/>
                <a:ea typeface="Microsoft YaHei" panose="020B0503020204020204" pitchFamily="34" charset="-122"/>
              </a:rPr>
              <a:t>)</a:t>
            </a:r>
            <a:r>
              <a:rPr lang="zh-CN" altLang="en" b="0" dirty="0">
                <a:latin typeface="Microsoft YaHei" panose="020B0503020204020204" pitchFamily="34" charset="-122"/>
                <a:ea typeface="Microsoft YaHei" panose="020B0503020204020204" pitchFamily="34" charset="-122"/>
              </a:rPr>
              <a:t>。</a:t>
            </a:r>
            <a:endParaRPr lang="en-US" altLang="zh-CN" b="0" dirty="0">
              <a:latin typeface="Microsoft YaHei" panose="020B0503020204020204" pitchFamily="34" charset="-122"/>
              <a:ea typeface="Microsoft YaHei" panose="020B0503020204020204" pitchFamily="34" charset="-122"/>
            </a:endParaRPr>
          </a:p>
          <a:p>
            <a:pPr algn="just">
              <a:lnSpc>
                <a:spcPct val="120000"/>
              </a:lnSpc>
            </a:pPr>
            <a:r>
              <a:rPr kumimoji="0" lang="en-US" altLang="zh-CN"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2</a:t>
            </a:r>
            <a:r>
              <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a:t>
            </a:r>
            <a:r>
              <a:rPr lang="zh-CN" altLang="en-US" b="0" dirty="0">
                <a:latin typeface="Microsoft YaHei" panose="020B0503020204020204" pitchFamily="34" charset="-122"/>
                <a:ea typeface="Microsoft YaHei" panose="020B0503020204020204" pitchFamily="34" charset="-122"/>
              </a:rPr>
              <a:t>把 </a:t>
            </a:r>
            <a:r>
              <a:rPr lang="en" altLang="zh-CN" b="0" dirty="0">
                <a:latin typeface="Microsoft YaHei" panose="020B0503020204020204" pitchFamily="34" charset="-122"/>
                <a:ea typeface="Microsoft YaHei" panose="020B0503020204020204" pitchFamily="34" charset="-122"/>
              </a:rPr>
              <a:t>ROI </a:t>
            </a:r>
            <a:r>
              <a:rPr lang="zh-CN" altLang="en-US" b="0" dirty="0">
                <a:latin typeface="Microsoft YaHei" panose="020B0503020204020204" pitchFamily="34" charset="-122"/>
                <a:ea typeface="Microsoft YaHei" panose="020B0503020204020204" pitchFamily="34" charset="-122"/>
              </a:rPr>
              <a:t>当做图像的 </a:t>
            </a:r>
            <a:r>
              <a:rPr lang="en" altLang="zh-CN" b="0" dirty="0">
                <a:latin typeface="Microsoft YaHei" panose="020B0503020204020204" pitchFamily="34" charset="-122"/>
                <a:ea typeface="Microsoft YaHei" panose="020B0503020204020204" pitchFamily="34" charset="-122"/>
              </a:rPr>
              <a:t>token</a:t>
            </a:r>
            <a:r>
              <a:rPr lang="zh-CN" altLang="en" b="0" dirty="0">
                <a:latin typeface="Microsoft YaHei" panose="020B0503020204020204" pitchFamily="34" charset="-122"/>
                <a:ea typeface="Microsoft YaHei" panose="020B0503020204020204" pitchFamily="34" charset="-122"/>
              </a:rPr>
              <a:t>，</a:t>
            </a:r>
            <a:r>
              <a:rPr lang="zh-CN" altLang="en-US" b="0" dirty="0">
                <a:latin typeface="Microsoft YaHei" panose="020B0503020204020204" pitchFamily="34" charset="-122"/>
                <a:ea typeface="Microsoft YaHei" panose="020B0503020204020204" pitchFamily="34" charset="-122"/>
              </a:rPr>
              <a:t>和文本 </a:t>
            </a:r>
            <a:r>
              <a:rPr lang="en" altLang="zh-CN" b="0" dirty="0">
                <a:latin typeface="Microsoft YaHei" panose="020B0503020204020204" pitchFamily="34" charset="-122"/>
                <a:ea typeface="Microsoft YaHei" panose="020B0503020204020204" pitchFamily="34" charset="-122"/>
              </a:rPr>
              <a:t>token </a:t>
            </a:r>
            <a:r>
              <a:rPr lang="zh-CN" altLang="en-US" b="0" dirty="0">
                <a:latin typeface="Microsoft YaHei" panose="020B0503020204020204" pitchFamily="34" charset="-122"/>
                <a:ea typeface="Microsoft YaHei" panose="020B0503020204020204" pitchFamily="34" charset="-122"/>
              </a:rPr>
              <a:t>做 </a:t>
            </a:r>
            <a:r>
              <a:rPr lang="en" altLang="zh-CN" b="0" dirty="0">
                <a:latin typeface="Microsoft YaHei" panose="020B0503020204020204" pitchFamily="34" charset="-122"/>
                <a:ea typeface="Microsoft YaHei" panose="020B0503020204020204" pitchFamily="34" charset="-122"/>
              </a:rPr>
              <a:t>BERT </a:t>
            </a:r>
            <a:r>
              <a:rPr lang="zh-CN" altLang="en-US" b="0" dirty="0">
                <a:latin typeface="Microsoft YaHei" panose="020B0503020204020204" pitchFamily="34" charset="-122"/>
                <a:ea typeface="Microsoft YaHei" panose="020B0503020204020204" pitchFamily="34" charset="-122"/>
              </a:rPr>
              <a:t>多模态融合，这里面有两个方案：</a:t>
            </a:r>
            <a:endParaRPr kumimoji="0" lang="zh-CN" altLang="en-US" sz="30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Tree>
    <p:extLst>
      <p:ext uri="{BB962C8B-B14F-4D97-AF65-F5344CB8AC3E}">
        <p14:creationId xmlns:p14="http://schemas.microsoft.com/office/powerpoint/2010/main" val="411378704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altLang="zh-CN" sz="5400" dirty="0">
                <a:latin typeface="微软雅黑" panose="020B0503020204020204" charset="-122"/>
                <a:ea typeface="微软雅黑" panose="020B0503020204020204" charset="-122"/>
              </a:rPr>
              <a:t>BERT</a:t>
            </a:r>
            <a:r>
              <a:rPr lang="zh-CN" altLang="en-US" sz="5400" dirty="0">
                <a:latin typeface="微软雅黑" panose="020B0503020204020204" charset="-122"/>
                <a:ea typeface="微软雅黑" panose="020B0503020204020204" charset="-122"/>
              </a:rPr>
              <a:t>方法</a:t>
            </a:r>
            <a:endParaRPr sz="5400" dirty="0">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3976893" y="6347549"/>
            <a:ext cx="9830757" cy="3334246"/>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lang="zh-CN" altLang="en-US" sz="3000" dirty="0">
                <a:latin typeface="Microsoft YaHei" panose="020B0503020204020204" pitchFamily="34" charset="-122"/>
                <a:ea typeface="Microsoft YaHei" panose="020B0503020204020204" pitchFamily="34" charset="-122"/>
              </a:rPr>
              <a:t>和 </a:t>
            </a:r>
            <a:r>
              <a:rPr lang="en" altLang="zh-CN" sz="3000" dirty="0">
                <a:latin typeface="Microsoft YaHei" panose="020B0503020204020204" pitchFamily="34" charset="-122"/>
                <a:ea typeface="Microsoft YaHei" panose="020B0503020204020204" pitchFamily="34" charset="-122"/>
              </a:rPr>
              <a:t>BERT </a:t>
            </a:r>
            <a:r>
              <a:rPr lang="zh-CN" altLang="en-US" sz="3000" dirty="0">
                <a:latin typeface="Microsoft YaHei" panose="020B0503020204020204" pitchFamily="34" charset="-122"/>
                <a:ea typeface="Microsoft YaHei" panose="020B0503020204020204" pitchFamily="34" charset="-122"/>
              </a:rPr>
              <a:t>类似，在结构上采用了堆叠的 </a:t>
            </a:r>
            <a:r>
              <a:rPr lang="en" altLang="zh-CN" sz="3000" dirty="0">
                <a:latin typeface="Microsoft YaHei" panose="020B0503020204020204" pitchFamily="34" charset="-122"/>
                <a:ea typeface="Microsoft YaHei" panose="020B0503020204020204" pitchFamily="34" charset="-122"/>
              </a:rPr>
              <a:t>Transformer</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其直接将文字和图片信息通过 </a:t>
            </a:r>
            <a:r>
              <a:rPr lang="en" altLang="zh-CN" sz="3000" dirty="0">
                <a:latin typeface="Microsoft YaHei" panose="020B0503020204020204" pitchFamily="34" charset="-122"/>
                <a:ea typeface="Microsoft YaHei" panose="020B0503020204020204" pitchFamily="34" charset="-122"/>
              </a:rPr>
              <a:t>transformer</a:t>
            </a:r>
            <a:r>
              <a:rPr lang="zh-CN" altLang="en-US" sz="3000" dirty="0">
                <a:latin typeface="Microsoft YaHei" panose="020B0503020204020204" pitchFamily="34" charset="-122"/>
                <a:ea typeface="Microsoft YaHei" panose="020B0503020204020204" pitchFamily="34" charset="-122"/>
              </a:rPr>
              <a:t>的</a:t>
            </a:r>
            <a:r>
              <a:rPr lang="en" altLang="zh-CN" sz="3000" dirty="0">
                <a:latin typeface="Microsoft YaHei" panose="020B0503020204020204" pitchFamily="34" charset="-122"/>
                <a:ea typeface="Microsoft YaHei" panose="020B0503020204020204" pitchFamily="34" charset="-122"/>
              </a:rPr>
              <a:t>self-attention</a:t>
            </a:r>
            <a:r>
              <a:rPr lang="zh-CN" altLang="en-US" sz="3000" dirty="0">
                <a:latin typeface="Microsoft YaHei" panose="020B0503020204020204" pitchFamily="34" charset="-122"/>
                <a:ea typeface="Microsoft YaHei" panose="020B0503020204020204" pitchFamily="34" charset="-122"/>
              </a:rPr>
              <a:t>进行对齐融合。</a:t>
            </a:r>
            <a:endParaRPr lang="en-US" altLang="zh-CN" sz="3000" dirty="0">
              <a:latin typeface="Microsoft YaHei" panose="020B0503020204020204" pitchFamily="34" charset="-122"/>
              <a:ea typeface="Microsoft YaHei" panose="020B0503020204020204" pitchFamily="34" charset="-122"/>
            </a:endParaRPr>
          </a:p>
          <a:p>
            <a:pPr algn="just"/>
            <a:r>
              <a:rPr lang="zh-CN" altLang="en-US" sz="3000" dirty="0">
                <a:latin typeface="Microsoft YaHei" panose="020B0503020204020204" pitchFamily="34" charset="-122"/>
                <a:ea typeface="Microsoft YaHei" panose="020B0503020204020204" pitchFamily="34" charset="-122"/>
              </a:rPr>
              <a:t>其文字部分的输入为原始的 </a:t>
            </a:r>
            <a:r>
              <a:rPr lang="en" altLang="zh-CN" sz="3000" dirty="0">
                <a:latin typeface="Microsoft YaHei" panose="020B0503020204020204" pitchFamily="34" charset="-122"/>
                <a:ea typeface="Microsoft YaHei" panose="020B0503020204020204" pitchFamily="34" charset="-122"/>
              </a:rPr>
              <a:t>BERT </a:t>
            </a:r>
            <a:r>
              <a:rPr lang="zh-CN" altLang="en-US" sz="3000" dirty="0">
                <a:latin typeface="Microsoft YaHei" panose="020B0503020204020204" pitchFamily="34" charset="-122"/>
                <a:ea typeface="Microsoft YaHei" panose="020B0503020204020204" pitchFamily="34" charset="-122"/>
              </a:rPr>
              <a:t>文字输入（词向量 </a:t>
            </a:r>
            <a:r>
              <a:rPr lang="en-US" altLang="zh-CN" sz="3000" dirty="0">
                <a:latin typeface="Microsoft YaHei" panose="020B0503020204020204" pitchFamily="34" charset="-122"/>
                <a:ea typeface="Microsoft YaHei" panose="020B0503020204020204" pitchFamily="34" charset="-122"/>
              </a:rPr>
              <a:t>+ </a:t>
            </a:r>
            <a:r>
              <a:rPr lang="en" altLang="zh-CN" sz="3000" dirty="0">
                <a:latin typeface="Microsoft YaHei" panose="020B0503020204020204" pitchFamily="34" charset="-122"/>
                <a:ea typeface="Microsoft YaHei" panose="020B0503020204020204" pitchFamily="34" charset="-122"/>
              </a:rPr>
              <a:t>position</a:t>
            </a:r>
            <a:r>
              <a:rPr lang="zh-CN" altLang="en-US" sz="3000" dirty="0">
                <a:latin typeface="Microsoft YaHei" panose="020B0503020204020204" pitchFamily="34" charset="-122"/>
                <a:ea typeface="Microsoft YaHei" panose="020B0503020204020204" pitchFamily="34" charset="-122"/>
              </a:rPr>
              <a:t>编码 </a:t>
            </a:r>
            <a:r>
              <a:rPr lang="en-US" altLang="zh-CN" sz="3000" dirty="0">
                <a:latin typeface="Microsoft YaHei" panose="020B0503020204020204" pitchFamily="34" charset="-122"/>
                <a:ea typeface="Microsoft YaHei" panose="020B0503020204020204" pitchFamily="34" charset="-122"/>
              </a:rPr>
              <a:t>+ </a:t>
            </a:r>
            <a:r>
              <a:rPr lang="en" altLang="zh-CN" sz="3000" dirty="0">
                <a:latin typeface="Microsoft YaHei" panose="020B0503020204020204" pitchFamily="34" charset="-122"/>
                <a:ea typeface="Microsoft YaHei" panose="020B0503020204020204" pitchFamily="34" charset="-122"/>
              </a:rPr>
              <a:t>segment</a:t>
            </a:r>
            <a:r>
              <a:rPr lang="zh-CN" altLang="en-US" sz="3000" dirty="0">
                <a:latin typeface="Microsoft YaHei" panose="020B0503020204020204" pitchFamily="34" charset="-122"/>
                <a:ea typeface="Microsoft YaHei" panose="020B0503020204020204" pitchFamily="34" charset="-122"/>
              </a:rPr>
              <a:t>编码）；而图片部分的输入则是采用通过</a:t>
            </a:r>
            <a:r>
              <a:rPr lang="en" altLang="zh-CN" sz="3000" dirty="0">
                <a:latin typeface="Microsoft YaHei" panose="020B0503020204020204" pitchFamily="34" charset="-122"/>
                <a:ea typeface="Microsoft YaHei" panose="020B0503020204020204" pitchFamily="34" charset="-122"/>
              </a:rPr>
              <a:t>Faster-RCNN </a:t>
            </a:r>
            <a:r>
              <a:rPr lang="zh-CN" altLang="en-US" sz="3000" dirty="0">
                <a:latin typeface="Microsoft YaHei" panose="020B0503020204020204" pitchFamily="34" charset="-122"/>
                <a:ea typeface="Microsoft YaHei" panose="020B0503020204020204" pitchFamily="34" charset="-122"/>
              </a:rPr>
              <a:t>提取的图片区域特征加上相应的</a:t>
            </a:r>
            <a:r>
              <a:rPr lang="en" altLang="zh-CN" sz="3000" dirty="0">
                <a:latin typeface="Microsoft YaHei" panose="020B0503020204020204" pitchFamily="34" charset="-122"/>
                <a:ea typeface="Microsoft YaHei" panose="020B0503020204020204" pitchFamily="34" charset="-122"/>
              </a:rPr>
              <a:t>position</a:t>
            </a:r>
            <a:r>
              <a:rPr lang="zh-CN" altLang="en-US" sz="3000" dirty="0">
                <a:latin typeface="Microsoft YaHei" panose="020B0503020204020204" pitchFamily="34" charset="-122"/>
                <a:ea typeface="Microsoft YaHei" panose="020B0503020204020204" pitchFamily="34" charset="-122"/>
              </a:rPr>
              <a:t>编码，</a:t>
            </a:r>
            <a:r>
              <a:rPr lang="en" altLang="zh-CN" sz="3000" dirty="0">
                <a:latin typeface="Microsoft YaHei" panose="020B0503020204020204" pitchFamily="34" charset="-122"/>
                <a:ea typeface="Microsoft YaHei" panose="020B0503020204020204" pitchFamily="34" charset="-122"/>
              </a:rPr>
              <a:t>segment</a:t>
            </a:r>
            <a:r>
              <a:rPr lang="zh-CN" altLang="en-US" sz="3000" dirty="0">
                <a:latin typeface="Microsoft YaHei" panose="020B0503020204020204" pitchFamily="34" charset="-122"/>
                <a:ea typeface="Microsoft YaHei" panose="020B0503020204020204" pitchFamily="34" charset="-122"/>
              </a:rPr>
              <a:t>编码。</a:t>
            </a:r>
            <a:endParaRPr kumimoji="1" lang="zh-CN" altLang="en-US" sz="3000" dirty="0">
              <a:latin typeface="Microsoft YaHei" panose="020B0503020204020204" pitchFamily="34" charset="-122"/>
              <a:ea typeface="Microsoft YaHei" panose="020B0503020204020204" pitchFamily="34" charset="-122"/>
            </a:endParaRPr>
          </a:p>
        </p:txBody>
      </p:sp>
      <p:sp>
        <p:nvSpPr>
          <p:cNvPr id="8" name="圆形">
            <a:extLst>
              <a:ext uri="{FF2B5EF4-FFF2-40B4-BE49-F238E27FC236}">
                <a16:creationId xmlns:a16="http://schemas.microsoft.com/office/drawing/2014/main" id="{A1ED0607-EF34-9A4D-AA67-607737ACD563}"/>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文本框 8">
            <a:extLst>
              <a:ext uri="{FF2B5EF4-FFF2-40B4-BE49-F238E27FC236}">
                <a16:creationId xmlns:a16="http://schemas.microsoft.com/office/drawing/2014/main" id="{F5B63C34-3F8B-CD43-BC9A-B1F4827BF12A}"/>
              </a:ext>
            </a:extLst>
          </p:cNvPr>
          <p:cNvSpPr txBox="1"/>
          <p:nvPr/>
        </p:nvSpPr>
        <p:spPr>
          <a:xfrm>
            <a:off x="1704960" y="3016460"/>
            <a:ext cx="20389496"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 altLang="zh-CN" sz="3200" b="0" dirty="0">
                <a:latin typeface="Times New Roman" panose="02020603050405020304" pitchFamily="18" charset="0"/>
                <a:cs typeface="Times New Roman" panose="02020603050405020304" pitchFamily="18" charset="0"/>
              </a:rPr>
              <a:t>Vis</a:t>
            </a:r>
            <a:r>
              <a:rPr lang="en-US" altLang="zh-CN" sz="3200" b="0" dirty="0" err="1">
                <a:latin typeface="Times New Roman" panose="02020603050405020304" pitchFamily="18" charset="0"/>
                <a:cs typeface="Times New Roman" panose="02020603050405020304" pitchFamily="18" charset="0"/>
              </a:rPr>
              <a:t>ual</a:t>
            </a:r>
            <a:r>
              <a:rPr lang="en" altLang="zh-CN" sz="3200" b="0" dirty="0">
                <a:latin typeface="Times New Roman" panose="02020603050405020304" pitchFamily="18" charset="0"/>
                <a:cs typeface="Times New Roman" panose="02020603050405020304" pitchFamily="18" charset="0"/>
              </a:rPr>
              <a:t>BERT: A Simple and Performant Baseline for Vision and Language</a:t>
            </a:r>
            <a:r>
              <a:rPr lang="en-US" altLang="zh-CN" sz="3200" b="0" dirty="0">
                <a:latin typeface="Times New Roman" panose="02020603050405020304" pitchFamily="18" charset="0"/>
                <a:cs typeface="Times New Roman" panose="02020603050405020304" pitchFamily="18" charset="0"/>
              </a:rPr>
              <a:t>---</a:t>
            </a:r>
            <a:r>
              <a:rPr lang="en" altLang="zh-CN" sz="3200" b="0" dirty="0" err="1">
                <a:latin typeface="Times New Roman" panose="02020603050405020304" pitchFamily="18" charset="0"/>
                <a:cs typeface="Times New Roman" panose="02020603050405020304" pitchFamily="18" charset="0"/>
              </a:rPr>
              <a:t>arXiv</a:t>
            </a:r>
            <a:r>
              <a:rPr lang="en" altLang="zh-CN" sz="3200" b="0" dirty="0">
                <a:latin typeface="Times New Roman" panose="02020603050405020304" pitchFamily="18" charset="0"/>
                <a:cs typeface="Times New Roman" panose="02020603050405020304" pitchFamily="18" charset="0"/>
              </a:rPr>
              <a:t> 2019/08</a:t>
            </a:r>
            <a:endParaRPr lang="en" altLang="zh-CN" b="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11B666D9-9FFF-C74D-B6A9-AB46C602F2D7}"/>
              </a:ext>
            </a:extLst>
          </p:cNvPr>
          <p:cNvPicPr>
            <a:picLocks noChangeAspect="1"/>
          </p:cNvPicPr>
          <p:nvPr/>
        </p:nvPicPr>
        <p:blipFill>
          <a:blip r:embed="rId3"/>
          <a:stretch>
            <a:fillRect/>
          </a:stretch>
        </p:blipFill>
        <p:spPr>
          <a:xfrm>
            <a:off x="911798" y="5655052"/>
            <a:ext cx="12628120" cy="4668339"/>
          </a:xfrm>
          <a:prstGeom prst="rect">
            <a:avLst/>
          </a:prstGeom>
        </p:spPr>
      </p:pic>
    </p:spTree>
    <p:extLst>
      <p:ext uri="{BB962C8B-B14F-4D97-AF65-F5344CB8AC3E}">
        <p14:creationId xmlns:p14="http://schemas.microsoft.com/office/powerpoint/2010/main" val="226549173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altLang="zh-CN" sz="5400" dirty="0">
                <a:latin typeface="微软雅黑" panose="020B0503020204020204" charset="-122"/>
                <a:ea typeface="微软雅黑" panose="020B0503020204020204" charset="-122"/>
              </a:rPr>
              <a:t>BERT</a:t>
            </a:r>
            <a:r>
              <a:rPr lang="zh-CN" altLang="en-US" sz="5400" dirty="0">
                <a:latin typeface="微软雅黑" panose="020B0503020204020204" charset="-122"/>
                <a:ea typeface="微软雅黑" panose="020B0503020204020204" charset="-122"/>
              </a:rPr>
              <a:t>方法</a:t>
            </a:r>
            <a:endParaRPr sz="5400" dirty="0">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3539918" y="6022400"/>
            <a:ext cx="10844082" cy="3933641"/>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en" altLang="zh-CN" sz="3000" b="1" dirty="0">
                <a:latin typeface="Microsoft YaHei" panose="020B0503020204020204" pitchFamily="34" charset="-122"/>
                <a:ea typeface="Microsoft YaHei" panose="020B0503020204020204" pitchFamily="34" charset="-122"/>
              </a:rPr>
              <a:t>Pre-train task:</a:t>
            </a:r>
          </a:p>
          <a:p>
            <a:pPr algn="just">
              <a:lnSpc>
                <a:spcPct val="120000"/>
              </a:lnSpc>
            </a:pPr>
            <a:r>
              <a:rPr lang="en-US" altLang="zh-CN" sz="3000" dirty="0">
                <a:latin typeface="Microsoft YaHei" panose="020B0503020204020204" pitchFamily="34" charset="-122"/>
                <a:ea typeface="Microsoft YaHei" panose="020B0503020204020204" pitchFamily="34" charset="-122"/>
              </a:rPr>
              <a:t>1)</a:t>
            </a:r>
            <a:r>
              <a:rPr lang="zh-CN" altLang="en-US" sz="3000" dirty="0">
                <a:latin typeface="Microsoft YaHei" panose="020B0503020204020204" pitchFamily="34" charset="-122"/>
                <a:ea typeface="Microsoft YaHei" panose="020B0503020204020204" pitchFamily="34" charset="-122"/>
              </a:rPr>
              <a:t> </a:t>
            </a:r>
            <a:r>
              <a:rPr lang="en" altLang="zh-CN" sz="3000" dirty="0">
                <a:latin typeface="Microsoft YaHei" panose="020B0503020204020204" pitchFamily="34" charset="-122"/>
                <a:ea typeface="Microsoft YaHei" panose="020B0503020204020204" pitchFamily="34" charset="-122"/>
              </a:rPr>
              <a:t>masked language modeling, </a:t>
            </a:r>
            <a:r>
              <a:rPr lang="zh-CN" altLang="en-US" sz="3000" dirty="0">
                <a:latin typeface="Microsoft YaHei" panose="020B0503020204020204" pitchFamily="34" charset="-122"/>
                <a:ea typeface="Microsoft YaHei" panose="020B0503020204020204" pitchFamily="34" charset="-122"/>
              </a:rPr>
              <a:t>和</a:t>
            </a:r>
            <a:r>
              <a:rPr lang="en" altLang="zh-CN" sz="3000" dirty="0">
                <a:latin typeface="Microsoft YaHei" panose="020B0503020204020204" pitchFamily="34" charset="-122"/>
                <a:ea typeface="Microsoft YaHei" panose="020B0503020204020204" pitchFamily="34" charset="-122"/>
              </a:rPr>
              <a:t>BERT</a:t>
            </a:r>
            <a:r>
              <a:rPr lang="zh-CN" altLang="en-US" sz="3000" dirty="0">
                <a:latin typeface="Microsoft YaHei" panose="020B0503020204020204" pitchFamily="34" charset="-122"/>
                <a:ea typeface="Microsoft YaHei" panose="020B0503020204020204" pitchFamily="34" charset="-122"/>
              </a:rPr>
              <a:t>一样的语言掩码，将预训练数据中的</a:t>
            </a:r>
            <a:r>
              <a:rPr lang="en" altLang="zh-CN" sz="3000" dirty="0">
                <a:latin typeface="Microsoft YaHei" panose="020B0503020204020204" pitchFamily="34" charset="-122"/>
                <a:ea typeface="Microsoft YaHei" panose="020B0503020204020204" pitchFamily="34" charset="-122"/>
              </a:rPr>
              <a:t>token</a:t>
            </a:r>
            <a:r>
              <a:rPr lang="zh-CN" altLang="en-US" sz="3000" dirty="0">
                <a:latin typeface="Microsoft YaHei" panose="020B0503020204020204" pitchFamily="34" charset="-122"/>
                <a:ea typeface="Microsoft YaHei" panose="020B0503020204020204" pitchFamily="34" charset="-122"/>
              </a:rPr>
              <a:t>以</a:t>
            </a:r>
            <a:r>
              <a:rPr lang="en-US" altLang="zh-CN" sz="3000" dirty="0">
                <a:latin typeface="Microsoft YaHei" panose="020B0503020204020204" pitchFamily="34" charset="-122"/>
                <a:ea typeface="Microsoft YaHei" panose="020B0503020204020204" pitchFamily="34" charset="-122"/>
              </a:rPr>
              <a:t>15%</a:t>
            </a:r>
            <a:r>
              <a:rPr lang="zh-CN" altLang="en-US" sz="3000" dirty="0">
                <a:latin typeface="Microsoft YaHei" panose="020B0503020204020204" pitchFamily="34" charset="-122"/>
                <a:ea typeface="Microsoft YaHei" panose="020B0503020204020204" pitchFamily="34" charset="-122"/>
              </a:rPr>
              <a:t>概率随机遮挡（</a:t>
            </a:r>
            <a:r>
              <a:rPr lang="en" altLang="zh-CN" sz="3000" dirty="0">
                <a:latin typeface="Microsoft YaHei" panose="020B0503020204020204" pitchFamily="34" charset="-122"/>
                <a:ea typeface="Microsoft YaHei" panose="020B0503020204020204" pitchFamily="34" charset="-122"/>
              </a:rPr>
              <a:t>mask</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模型学习根据剩余文本和视觉上下文预测屏蔽词。</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r>
              <a:rPr kumimoji="1" lang="en-US" altLang="zh-CN" sz="3000" dirty="0">
                <a:latin typeface="Microsoft YaHei" panose="020B0503020204020204" pitchFamily="34" charset="-122"/>
                <a:ea typeface="Microsoft YaHei" panose="020B0503020204020204" pitchFamily="34" charset="-122"/>
              </a:rPr>
              <a:t>2)</a:t>
            </a:r>
            <a:r>
              <a:rPr kumimoji="1" lang="zh-CN" altLang="en-US" sz="3000" dirty="0">
                <a:latin typeface="Microsoft YaHei" panose="020B0503020204020204" pitchFamily="34" charset="-122"/>
                <a:ea typeface="Microsoft YaHei" panose="020B0503020204020204" pitchFamily="34" charset="-122"/>
              </a:rPr>
              <a:t> </a:t>
            </a:r>
            <a:r>
              <a:rPr lang="en" altLang="zh-CN" sz="3000" dirty="0">
                <a:latin typeface="Microsoft YaHei" panose="020B0503020204020204" pitchFamily="34" charset="-122"/>
                <a:ea typeface="Microsoft YaHei" panose="020B0503020204020204" pitchFamily="34" charset="-122"/>
              </a:rPr>
              <a:t>sentence-image alignment</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图像文本匹配。该任务基于图片</a:t>
            </a:r>
            <a:r>
              <a:rPr lang="en-US" altLang="zh-C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文本对随机采样负样例图片或文本，并让模型判别两者是否匹配。这一任务用于学习图片与文本之间的全局信息对应关系。</a:t>
            </a:r>
          </a:p>
        </p:txBody>
      </p:sp>
      <p:sp>
        <p:nvSpPr>
          <p:cNvPr id="8" name="圆形">
            <a:extLst>
              <a:ext uri="{FF2B5EF4-FFF2-40B4-BE49-F238E27FC236}">
                <a16:creationId xmlns:a16="http://schemas.microsoft.com/office/drawing/2014/main" id="{A1ED0607-EF34-9A4D-AA67-607737ACD563}"/>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文本框 8">
            <a:extLst>
              <a:ext uri="{FF2B5EF4-FFF2-40B4-BE49-F238E27FC236}">
                <a16:creationId xmlns:a16="http://schemas.microsoft.com/office/drawing/2014/main" id="{F5B63C34-3F8B-CD43-BC9A-B1F4827BF12A}"/>
              </a:ext>
            </a:extLst>
          </p:cNvPr>
          <p:cNvSpPr txBox="1"/>
          <p:nvPr/>
        </p:nvSpPr>
        <p:spPr>
          <a:xfrm>
            <a:off x="1704960" y="3016460"/>
            <a:ext cx="20389496"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 altLang="zh-CN" sz="3200" b="0" dirty="0">
                <a:latin typeface="Times New Roman" panose="02020603050405020304" pitchFamily="18" charset="0"/>
                <a:cs typeface="Times New Roman" panose="02020603050405020304" pitchFamily="18" charset="0"/>
              </a:rPr>
              <a:t>Vis</a:t>
            </a:r>
            <a:r>
              <a:rPr lang="en-US" altLang="zh-CN" sz="3200" b="0" dirty="0" err="1">
                <a:latin typeface="Times New Roman" panose="02020603050405020304" pitchFamily="18" charset="0"/>
                <a:cs typeface="Times New Roman" panose="02020603050405020304" pitchFamily="18" charset="0"/>
              </a:rPr>
              <a:t>ual</a:t>
            </a:r>
            <a:r>
              <a:rPr lang="en" altLang="zh-CN" sz="3200" b="0" dirty="0">
                <a:latin typeface="Times New Roman" panose="02020603050405020304" pitchFamily="18" charset="0"/>
                <a:cs typeface="Times New Roman" panose="02020603050405020304" pitchFamily="18" charset="0"/>
              </a:rPr>
              <a:t>BERT: A Simple and Performant Baseline for Vision and Language</a:t>
            </a:r>
            <a:r>
              <a:rPr lang="en-US" altLang="zh-CN" sz="3200" b="0" dirty="0">
                <a:latin typeface="Times New Roman" panose="02020603050405020304" pitchFamily="18" charset="0"/>
                <a:cs typeface="Times New Roman" panose="02020603050405020304" pitchFamily="18" charset="0"/>
              </a:rPr>
              <a:t>---</a:t>
            </a:r>
            <a:r>
              <a:rPr lang="en" altLang="zh-CN" sz="3200" b="0" dirty="0" err="1">
                <a:latin typeface="Times New Roman" panose="02020603050405020304" pitchFamily="18" charset="0"/>
                <a:cs typeface="Times New Roman" panose="02020603050405020304" pitchFamily="18" charset="0"/>
              </a:rPr>
              <a:t>arXiv</a:t>
            </a:r>
            <a:r>
              <a:rPr lang="en" altLang="zh-CN" sz="3200" b="0" dirty="0">
                <a:latin typeface="Times New Roman" panose="02020603050405020304" pitchFamily="18" charset="0"/>
                <a:cs typeface="Times New Roman" panose="02020603050405020304" pitchFamily="18" charset="0"/>
              </a:rPr>
              <a:t> 2019/08</a:t>
            </a:r>
            <a:endParaRPr lang="en" altLang="zh-CN" b="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11B666D9-9FFF-C74D-B6A9-AB46C602F2D7}"/>
              </a:ext>
            </a:extLst>
          </p:cNvPr>
          <p:cNvPicPr>
            <a:picLocks noChangeAspect="1"/>
          </p:cNvPicPr>
          <p:nvPr/>
        </p:nvPicPr>
        <p:blipFill>
          <a:blip r:embed="rId2"/>
          <a:stretch>
            <a:fillRect/>
          </a:stretch>
        </p:blipFill>
        <p:spPr>
          <a:xfrm>
            <a:off x="911798" y="5655052"/>
            <a:ext cx="12628120" cy="4668339"/>
          </a:xfrm>
          <a:prstGeom prst="rect">
            <a:avLst/>
          </a:prstGeom>
        </p:spPr>
      </p:pic>
    </p:spTree>
    <p:extLst>
      <p:ext uri="{BB962C8B-B14F-4D97-AF65-F5344CB8AC3E}">
        <p14:creationId xmlns:p14="http://schemas.microsoft.com/office/powerpoint/2010/main" val="35301342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altLang="zh-CN" sz="5400" dirty="0">
                <a:latin typeface="微软雅黑" panose="020B0503020204020204" charset="-122"/>
                <a:ea typeface="微软雅黑" panose="020B0503020204020204" charset="-122"/>
              </a:rPr>
              <a:t>BERT</a:t>
            </a:r>
            <a:r>
              <a:rPr lang="zh-CN" altLang="en-US" sz="5400" dirty="0">
                <a:latin typeface="微软雅黑" panose="020B0503020204020204" charset="-122"/>
                <a:ea typeface="微软雅黑" panose="020B0503020204020204" charset="-122"/>
              </a:rPr>
              <a:t>方法</a:t>
            </a:r>
            <a:endParaRPr sz="5400" dirty="0">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3976893" y="6047852"/>
            <a:ext cx="9830757" cy="3933641"/>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与</a:t>
            </a:r>
            <a:r>
              <a:rPr lang="en" altLang="zh-CN" sz="3000" dirty="0" err="1">
                <a:latin typeface="Microsoft YaHei" panose="020B0503020204020204" pitchFamily="34" charset="-122"/>
                <a:ea typeface="Microsoft YaHei" panose="020B0503020204020204" pitchFamily="34" charset="-122"/>
              </a:rPr>
              <a:t>VisualBERT</a:t>
            </a:r>
            <a:r>
              <a:rPr lang="zh-CN" altLang="en-US" sz="3000" dirty="0">
                <a:latin typeface="Microsoft YaHei" panose="020B0503020204020204" pitchFamily="34" charset="-122"/>
                <a:ea typeface="Microsoft YaHei" panose="020B0503020204020204" pitchFamily="34" charset="-122"/>
              </a:rPr>
              <a:t>最大的不同在于该模型在输入端对图像的处理。</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r>
              <a:rPr lang="zh-CN" altLang="en-US" sz="3000" dirty="0">
                <a:latin typeface="Microsoft YaHei" panose="020B0503020204020204" pitchFamily="34" charset="-122"/>
                <a:ea typeface="Microsoft YaHei" panose="020B0503020204020204" pitchFamily="34" charset="-122"/>
              </a:rPr>
              <a:t>在图像的输入上，其首先通过</a:t>
            </a:r>
            <a:r>
              <a:rPr lang="en" altLang="zh-CN" sz="3000" dirty="0">
                <a:latin typeface="Microsoft YaHei" panose="020B0503020204020204" pitchFamily="34" charset="-122"/>
                <a:ea typeface="Microsoft YaHei" panose="020B0503020204020204" pitchFamily="34" charset="-122"/>
              </a:rPr>
              <a:t>Faster-RCNN</a:t>
            </a:r>
            <a:r>
              <a:rPr lang="zh-CN" altLang="en-US" sz="3000" dirty="0">
                <a:latin typeface="Microsoft YaHei" panose="020B0503020204020204" pitchFamily="34" charset="-122"/>
                <a:ea typeface="Microsoft YaHei" panose="020B0503020204020204" pitchFamily="34" charset="-122"/>
              </a:rPr>
              <a:t>提取区域图像特征，将区域图像特征和空间特征 </a:t>
            </a:r>
            <a:r>
              <a:rPr lang="en-US" altLang="zh-CN" sz="3000" dirty="0">
                <a:latin typeface="Microsoft YaHei" panose="020B0503020204020204" pitchFamily="34" charset="-122"/>
                <a:ea typeface="Microsoft YaHei" panose="020B0503020204020204" pitchFamily="34" charset="-122"/>
              </a:rPr>
              <a:t>(</a:t>
            </a:r>
            <a:r>
              <a:rPr lang="en" altLang="zh-CN" sz="3000" dirty="0">
                <a:latin typeface="Microsoft YaHei" panose="020B0503020204020204" pitchFamily="34" charset="-122"/>
                <a:ea typeface="Microsoft YaHei" panose="020B0503020204020204" pitchFamily="34" charset="-122"/>
              </a:rPr>
              <a:t>bounding box) </a:t>
            </a:r>
            <a:r>
              <a:rPr lang="zh-CN" altLang="en-US" sz="3000" dirty="0">
                <a:latin typeface="Microsoft YaHei" panose="020B0503020204020204" pitchFamily="34" charset="-122"/>
                <a:ea typeface="Microsoft YaHei" panose="020B0503020204020204" pitchFamily="34" charset="-122"/>
              </a:rPr>
              <a:t>分别输入到全连接层并映射到和语言</a:t>
            </a:r>
            <a:r>
              <a:rPr lang="en" altLang="zh-CN" sz="3000" dirty="0">
                <a:latin typeface="Microsoft YaHei" panose="020B0503020204020204" pitchFamily="34" charset="-122"/>
                <a:ea typeface="Microsoft YaHei" panose="020B0503020204020204" pitchFamily="34" charset="-122"/>
              </a:rPr>
              <a:t>token</a:t>
            </a:r>
            <a:r>
              <a:rPr lang="zh-CN" altLang="en-US" sz="3000" dirty="0">
                <a:latin typeface="Microsoft YaHei" panose="020B0503020204020204" pitchFamily="34" charset="-122"/>
                <a:ea typeface="Microsoft YaHei" panose="020B0503020204020204" pitchFamily="34" charset="-122"/>
              </a:rPr>
              <a:t>维度相同的向量空间中，并与该区域对应的文本类别标签向量相加，得到每个图像区域对应的输入向量表示。</a:t>
            </a:r>
            <a:endParaRPr kumimoji="1" lang="zh-CN" altLang="en-US" sz="3000" dirty="0">
              <a:latin typeface="Microsoft YaHei" panose="020B0503020204020204" pitchFamily="34" charset="-122"/>
              <a:ea typeface="Microsoft YaHei" panose="020B0503020204020204" pitchFamily="34" charset="-122"/>
            </a:endParaRPr>
          </a:p>
        </p:txBody>
      </p:sp>
      <p:sp>
        <p:nvSpPr>
          <p:cNvPr id="8" name="圆形">
            <a:extLst>
              <a:ext uri="{FF2B5EF4-FFF2-40B4-BE49-F238E27FC236}">
                <a16:creationId xmlns:a16="http://schemas.microsoft.com/office/drawing/2014/main" id="{A1ED0607-EF34-9A4D-AA67-607737ACD563}"/>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文本框 8">
            <a:extLst>
              <a:ext uri="{FF2B5EF4-FFF2-40B4-BE49-F238E27FC236}">
                <a16:creationId xmlns:a16="http://schemas.microsoft.com/office/drawing/2014/main" id="{F5B63C34-3F8B-CD43-BC9A-B1F4827BF12A}"/>
              </a:ext>
            </a:extLst>
          </p:cNvPr>
          <p:cNvSpPr txBox="1"/>
          <p:nvPr/>
        </p:nvSpPr>
        <p:spPr>
          <a:xfrm>
            <a:off x="1704960" y="3031849"/>
            <a:ext cx="2038949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Unicoder-VL</a:t>
            </a:r>
            <a:r>
              <a:rPr lang="en" altLang="zh-CN" b="0" dirty="0">
                <a:latin typeface="Microsoft YaHei" panose="020B0503020204020204" pitchFamily="34" charset="-122"/>
                <a:ea typeface="Microsoft YaHei" panose="020B0503020204020204" pitchFamily="34" charset="-122"/>
                <a:cs typeface="Times New Roman" panose="02020603050405020304" pitchFamily="18" charset="0"/>
              </a:rPr>
              <a:t>: A Universal Encoder for Vision and Language by Cross-modal Pre-training</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---AAAI</a:t>
            </a:r>
            <a:r>
              <a:rPr lang="zh-CN" altLang="en-US" b="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2020</a:t>
            </a:r>
            <a:endParaRPr lang="en" altLang="zh-CN" b="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40DE5600-C4FE-BB4C-81A4-E1116202F3A9}"/>
              </a:ext>
            </a:extLst>
          </p:cNvPr>
          <p:cNvPicPr>
            <a:picLocks noChangeAspect="1"/>
          </p:cNvPicPr>
          <p:nvPr/>
        </p:nvPicPr>
        <p:blipFill>
          <a:blip r:embed="rId3"/>
          <a:stretch>
            <a:fillRect/>
          </a:stretch>
        </p:blipFill>
        <p:spPr>
          <a:xfrm>
            <a:off x="911798" y="5424988"/>
            <a:ext cx="12299812" cy="5286952"/>
          </a:xfrm>
          <a:prstGeom prst="rect">
            <a:avLst/>
          </a:prstGeom>
        </p:spPr>
      </p:pic>
    </p:spTree>
    <p:extLst>
      <p:ext uri="{BB962C8B-B14F-4D97-AF65-F5344CB8AC3E}">
        <p14:creationId xmlns:p14="http://schemas.microsoft.com/office/powerpoint/2010/main" val="428815658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单模态</a:t>
            </a:r>
            <a:r>
              <a:rPr lang="en-US" altLang="zh-CN" sz="5400" dirty="0">
                <a:latin typeface="微软雅黑" panose="020B0503020204020204" charset="-122"/>
                <a:ea typeface="微软雅黑" panose="020B0503020204020204" charset="-122"/>
              </a:rPr>
              <a:t>VS</a:t>
            </a:r>
            <a:r>
              <a:rPr lang="zh-CN" altLang="en-US" sz="5400" dirty="0">
                <a:latin typeface="微软雅黑" panose="020B0503020204020204" charset="-122"/>
                <a:ea typeface="微软雅黑" panose="020B0503020204020204" charset="-122"/>
              </a:rPr>
              <a:t>多模态</a:t>
            </a:r>
            <a:endParaRPr sz="5400" dirty="0">
              <a:latin typeface="微软雅黑" panose="020B0503020204020204" charset="-122"/>
              <a:ea typeface="微软雅黑" panose="020B0503020204020204" charset="-122"/>
            </a:endParaRPr>
          </a:p>
        </p:txBody>
      </p:sp>
      <p:pic>
        <p:nvPicPr>
          <p:cNvPr id="2" name="图片 1">
            <a:extLst>
              <a:ext uri="{FF2B5EF4-FFF2-40B4-BE49-F238E27FC236}">
                <a16:creationId xmlns:a16="http://schemas.microsoft.com/office/drawing/2014/main" id="{C3AF1D23-5F4E-7843-B596-2B17BD6E5BFC}"/>
              </a:ext>
            </a:extLst>
          </p:cNvPr>
          <p:cNvPicPr>
            <a:picLocks noChangeAspect="1"/>
          </p:cNvPicPr>
          <p:nvPr/>
        </p:nvPicPr>
        <p:blipFill>
          <a:blip r:embed="rId2"/>
          <a:stretch>
            <a:fillRect/>
          </a:stretch>
        </p:blipFill>
        <p:spPr>
          <a:xfrm>
            <a:off x="1271798" y="5105280"/>
            <a:ext cx="9622129" cy="6120000"/>
          </a:xfrm>
          <a:prstGeom prst="rect">
            <a:avLst/>
          </a:prstGeom>
        </p:spPr>
      </p:pic>
      <p:sp>
        <p:nvSpPr>
          <p:cNvPr id="20" name="圆形">
            <a:extLst>
              <a:ext uri="{FF2B5EF4-FFF2-40B4-BE49-F238E27FC236}">
                <a16:creationId xmlns:a16="http://schemas.microsoft.com/office/drawing/2014/main" id="{392A020F-8252-EB45-BE56-A5E718BFA58E}"/>
              </a:ext>
            </a:extLst>
          </p:cNvPr>
          <p:cNvSpPr/>
          <p:nvPr/>
        </p:nvSpPr>
        <p:spPr>
          <a:xfrm>
            <a:off x="911798" y="3043469"/>
            <a:ext cx="360000" cy="360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sz="1800" dirty="0"/>
          </a:p>
        </p:txBody>
      </p:sp>
      <p:sp>
        <p:nvSpPr>
          <p:cNvPr id="4" name="文本框 3">
            <a:extLst>
              <a:ext uri="{FF2B5EF4-FFF2-40B4-BE49-F238E27FC236}">
                <a16:creationId xmlns:a16="http://schemas.microsoft.com/office/drawing/2014/main" id="{8B0DF3B3-CCEE-214E-B42F-37A734503DF7}"/>
              </a:ext>
            </a:extLst>
          </p:cNvPr>
          <p:cNvSpPr txBox="1"/>
          <p:nvPr/>
        </p:nvSpPr>
        <p:spPr>
          <a:xfrm>
            <a:off x="1401435" y="2941340"/>
            <a:ext cx="1960048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AI</a:t>
            </a:r>
            <a:r>
              <a:rPr kumimoji="0" lang="zh-CN" altLang="en-US" sz="30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a:t>
            </a:r>
            <a:r>
              <a:rPr kumimoji="0" lang="en-US" altLang="zh-CN" sz="30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1.0</a:t>
            </a:r>
            <a:r>
              <a:rPr kumimoji="0" lang="en-US" altLang="zh-CN" sz="3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a:t>
            </a:r>
            <a:r>
              <a:rPr kumimoji="0" lang="zh-CN" altLang="en-US" sz="3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a:t>
            </a:r>
            <a:r>
              <a:rPr lang="zh-CN" altLang="en-US"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单模态分析与文本推理，信息有限，无法应对多模态大数据的复杂分析和推理</a:t>
            </a:r>
            <a:endParaRPr kumimoji="0" lang="zh-CN" altLang="en-US" sz="3000" b="0" i="0" u="none" strike="noStrike" cap="none" spc="0" normalizeH="0" baseline="0" dirty="0">
              <a:ln>
                <a:noFill/>
              </a:ln>
              <a:solidFill>
                <a:schemeClr val="tx1"/>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endParaRPr>
          </a:p>
        </p:txBody>
      </p:sp>
      <p:sp>
        <p:nvSpPr>
          <p:cNvPr id="21" name="圆形">
            <a:extLst>
              <a:ext uri="{FF2B5EF4-FFF2-40B4-BE49-F238E27FC236}">
                <a16:creationId xmlns:a16="http://schemas.microsoft.com/office/drawing/2014/main" id="{EF4DCDDB-94A3-D444-AC8E-1926E15648C4}"/>
              </a:ext>
            </a:extLst>
          </p:cNvPr>
          <p:cNvSpPr/>
          <p:nvPr/>
        </p:nvSpPr>
        <p:spPr>
          <a:xfrm>
            <a:off x="911798" y="3918883"/>
            <a:ext cx="360000" cy="360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sz="1800" dirty="0"/>
          </a:p>
        </p:txBody>
      </p:sp>
      <p:sp>
        <p:nvSpPr>
          <p:cNvPr id="22" name="文本框 21">
            <a:extLst>
              <a:ext uri="{FF2B5EF4-FFF2-40B4-BE49-F238E27FC236}">
                <a16:creationId xmlns:a16="http://schemas.microsoft.com/office/drawing/2014/main" id="{9827006D-BCE4-3D48-9716-E412E366A085}"/>
              </a:ext>
            </a:extLst>
          </p:cNvPr>
          <p:cNvSpPr txBox="1"/>
          <p:nvPr/>
        </p:nvSpPr>
        <p:spPr>
          <a:xfrm>
            <a:off x="1401435" y="3816754"/>
            <a:ext cx="1960048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en-US" altLang="zh-CN" sz="30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AI</a:t>
            </a:r>
            <a:r>
              <a:rPr kumimoji="0" lang="zh-CN" altLang="en-US" sz="30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a:t>
            </a:r>
            <a:r>
              <a:rPr lang="en-US" altLang="zh-CN" dirty="0">
                <a:latin typeface="Times New Roman" panose="02020603050405020304" pitchFamily="18" charset="0"/>
                <a:cs typeface="Times New Roman" panose="02020603050405020304" pitchFamily="18" charset="0"/>
              </a:rPr>
              <a:t>2</a:t>
            </a:r>
            <a:r>
              <a:rPr kumimoji="0" lang="en-US" altLang="zh-CN" sz="300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.0</a:t>
            </a:r>
            <a:r>
              <a:rPr kumimoji="0" lang="en-US" altLang="zh-CN" sz="3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a:t>
            </a:r>
            <a:r>
              <a:rPr kumimoji="0" lang="zh-CN" altLang="en-US" sz="30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Helvetica Neue"/>
              </a:rPr>
              <a:t> </a:t>
            </a:r>
            <a:r>
              <a:rPr kumimoji="0" lang="zh-CN" altLang="en-US" sz="3000" b="0" i="0" u="none" strike="noStrike" cap="none" spc="0" normalizeH="0" baseline="0" dirty="0">
                <a:ln>
                  <a:noFill/>
                </a:ln>
                <a:solidFill>
                  <a:schemeClr val="tx1"/>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跨越语言、视觉、听觉等不同类型的媒体数据，对现实世界中的知识进行更加泛化的分析与推理</a:t>
            </a:r>
          </a:p>
        </p:txBody>
      </p:sp>
      <p:sp>
        <p:nvSpPr>
          <p:cNvPr id="23" name="矩形 22">
            <a:extLst>
              <a:ext uri="{FF2B5EF4-FFF2-40B4-BE49-F238E27FC236}">
                <a16:creationId xmlns:a16="http://schemas.microsoft.com/office/drawing/2014/main" id="{1AF7BBAD-D230-9D41-BC0A-A36378D84C21}"/>
              </a:ext>
            </a:extLst>
          </p:cNvPr>
          <p:cNvSpPr/>
          <p:nvPr/>
        </p:nvSpPr>
        <p:spPr>
          <a:xfrm>
            <a:off x="2369768" y="11881484"/>
            <a:ext cx="7426188" cy="1212304"/>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7E27F9F0-2E2D-794D-9155-6C8DC95B701A}"/>
              </a:ext>
            </a:extLst>
          </p:cNvPr>
          <p:cNvSpPr txBox="1"/>
          <p:nvPr/>
        </p:nvSpPr>
        <p:spPr>
          <a:xfrm>
            <a:off x="3213099" y="12181853"/>
            <a:ext cx="5585641" cy="707886"/>
          </a:xfrm>
          <a:prstGeom prst="rect">
            <a:avLst/>
          </a:prstGeom>
          <a:noFill/>
        </p:spPr>
        <p:txBody>
          <a:bodyPr wrap="square" rtlCol="0">
            <a:spAutoFit/>
          </a:bodyPr>
          <a:lstStyle/>
          <a:p>
            <a:r>
              <a:rPr kumimoji="1" lang="en-US" altLang="zh-CN" sz="4000" dirty="0">
                <a:solidFill>
                  <a:schemeClr val="bg1"/>
                </a:solidFill>
                <a:latin typeface="Microsoft YaHei" panose="020B0503020204020204" pitchFamily="34" charset="-122"/>
                <a:ea typeface="Microsoft YaHei" panose="020B0503020204020204" pitchFamily="34" charset="-122"/>
              </a:rPr>
              <a:t>AI</a:t>
            </a:r>
            <a:r>
              <a:rPr kumimoji="1" lang="zh-CN" altLang="en-US" sz="4000" dirty="0">
                <a:solidFill>
                  <a:schemeClr val="bg1"/>
                </a:solidFill>
                <a:latin typeface="Microsoft YaHei" panose="020B0503020204020204" pitchFamily="34" charset="-122"/>
                <a:ea typeface="Microsoft YaHei" panose="020B0503020204020204" pitchFamily="34" charset="-122"/>
              </a:rPr>
              <a:t> </a:t>
            </a:r>
            <a:r>
              <a:rPr kumimoji="1" lang="en-US" altLang="zh-CN" sz="4000" dirty="0">
                <a:solidFill>
                  <a:schemeClr val="bg1"/>
                </a:solidFill>
                <a:latin typeface="Microsoft YaHei" panose="020B0503020204020204" pitchFamily="34" charset="-122"/>
                <a:ea typeface="Microsoft YaHei" panose="020B0503020204020204" pitchFamily="34" charset="-122"/>
              </a:rPr>
              <a:t>1.0</a:t>
            </a:r>
            <a:endParaRPr kumimoji="1" lang="zh-CN" altLang="en-US" sz="4000" dirty="0">
              <a:solidFill>
                <a:schemeClr val="bg1"/>
              </a:solidFill>
              <a:latin typeface="Microsoft YaHei" panose="020B0503020204020204" pitchFamily="34" charset="-122"/>
              <a:ea typeface="Microsoft YaHei" panose="020B0503020204020204" pitchFamily="34" charset="-122"/>
            </a:endParaRPr>
          </a:p>
        </p:txBody>
      </p:sp>
      <p:pic>
        <p:nvPicPr>
          <p:cNvPr id="13" name="图片 12">
            <a:extLst>
              <a:ext uri="{FF2B5EF4-FFF2-40B4-BE49-F238E27FC236}">
                <a16:creationId xmlns:a16="http://schemas.microsoft.com/office/drawing/2014/main" id="{3132EF12-6479-4A45-9AA6-CA3CFC0F3EF2}"/>
              </a:ext>
            </a:extLst>
          </p:cNvPr>
          <p:cNvPicPr>
            <a:picLocks noChangeAspect="1"/>
          </p:cNvPicPr>
          <p:nvPr/>
        </p:nvPicPr>
        <p:blipFill>
          <a:blip r:embed="rId3"/>
          <a:stretch>
            <a:fillRect/>
          </a:stretch>
        </p:blipFill>
        <p:spPr>
          <a:xfrm>
            <a:off x="11448155" y="5105280"/>
            <a:ext cx="11764773" cy="6120000"/>
          </a:xfrm>
          <a:prstGeom prst="rect">
            <a:avLst/>
          </a:prstGeom>
        </p:spPr>
      </p:pic>
      <p:sp>
        <p:nvSpPr>
          <p:cNvPr id="26" name="矩形 25">
            <a:extLst>
              <a:ext uri="{FF2B5EF4-FFF2-40B4-BE49-F238E27FC236}">
                <a16:creationId xmlns:a16="http://schemas.microsoft.com/office/drawing/2014/main" id="{138DC2C8-AB91-7A48-8D80-7CD6BA0E9A6B}"/>
              </a:ext>
            </a:extLst>
          </p:cNvPr>
          <p:cNvSpPr/>
          <p:nvPr/>
        </p:nvSpPr>
        <p:spPr>
          <a:xfrm>
            <a:off x="13845439" y="11881484"/>
            <a:ext cx="7426188" cy="1212304"/>
          </a:xfrm>
          <a:prstGeom prst="rect">
            <a:avLst/>
          </a:prstGeom>
          <a:solidFill>
            <a:srgbClr val="FF6C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90FE1F76-AF66-6746-A99C-1268A8F3B97E}"/>
              </a:ext>
            </a:extLst>
          </p:cNvPr>
          <p:cNvSpPr txBox="1"/>
          <p:nvPr/>
        </p:nvSpPr>
        <p:spPr>
          <a:xfrm>
            <a:off x="14688770" y="12181853"/>
            <a:ext cx="5585641" cy="707886"/>
          </a:xfrm>
          <a:prstGeom prst="rect">
            <a:avLst/>
          </a:prstGeom>
          <a:noFill/>
        </p:spPr>
        <p:txBody>
          <a:bodyPr wrap="square" rtlCol="0">
            <a:spAutoFit/>
          </a:bodyPr>
          <a:lstStyle/>
          <a:p>
            <a:r>
              <a:rPr kumimoji="1" lang="en-US" altLang="zh-CN" sz="4000" dirty="0">
                <a:solidFill>
                  <a:schemeClr val="bg1"/>
                </a:solidFill>
                <a:latin typeface="Microsoft YaHei" panose="020B0503020204020204" pitchFamily="34" charset="-122"/>
                <a:ea typeface="Microsoft YaHei" panose="020B0503020204020204" pitchFamily="34" charset="-122"/>
              </a:rPr>
              <a:t>AI</a:t>
            </a:r>
            <a:r>
              <a:rPr kumimoji="1" lang="zh-CN" altLang="en-US" sz="4000" dirty="0">
                <a:solidFill>
                  <a:schemeClr val="bg1"/>
                </a:solidFill>
                <a:latin typeface="Microsoft YaHei" panose="020B0503020204020204" pitchFamily="34" charset="-122"/>
                <a:ea typeface="Microsoft YaHei" panose="020B0503020204020204" pitchFamily="34" charset="-122"/>
              </a:rPr>
              <a:t> </a:t>
            </a:r>
            <a:r>
              <a:rPr kumimoji="1" lang="en-US" altLang="zh-CN" sz="4000" dirty="0">
                <a:solidFill>
                  <a:schemeClr val="bg1"/>
                </a:solidFill>
                <a:latin typeface="Microsoft YaHei" panose="020B0503020204020204" pitchFamily="34" charset="-122"/>
                <a:ea typeface="Microsoft YaHei" panose="020B0503020204020204" pitchFamily="34" charset="-122"/>
              </a:rPr>
              <a:t>2.0</a:t>
            </a:r>
            <a:endParaRPr kumimoji="1" lang="zh-CN" altLang="en-US" sz="4000" dirty="0">
              <a:solidFill>
                <a:schemeClr val="bg1"/>
              </a:solidFill>
              <a:latin typeface="Microsoft YaHei" panose="020B0503020204020204" pitchFamily="34" charset="-122"/>
              <a:ea typeface="Microsoft YaHei" panose="020B0503020204020204" pitchFamily="34" charset="-122"/>
            </a:endParaRPr>
          </a:p>
        </p:txBody>
      </p:sp>
      <p:sp>
        <p:nvSpPr>
          <p:cNvPr id="28" name="重要（标题、正文等重要信息）">
            <a:extLst>
              <a:ext uri="{FF2B5EF4-FFF2-40B4-BE49-F238E27FC236}">
                <a16:creationId xmlns:a16="http://schemas.microsoft.com/office/drawing/2014/main" id="{E6FE953B-BEE5-0A4E-8C4D-F9C0895A7787}"/>
              </a:ext>
            </a:extLst>
          </p:cNvPr>
          <p:cNvSpPr txBox="1"/>
          <p:nvPr/>
        </p:nvSpPr>
        <p:spPr>
          <a:xfrm>
            <a:off x="1401435" y="2066746"/>
            <a:ext cx="22982565" cy="609654"/>
          </a:xfrm>
          <a:prstGeom prst="rect">
            <a:avLst/>
          </a:prstGeom>
          <a:ln w="12700">
            <a:miter lim="400000"/>
          </a:ln>
        </p:spPr>
        <p:txBody>
          <a:bodyPr wrap="square" lIns="50800" tIns="50800" rIns="50800" bIns="50800" anchor="ctr">
            <a:spAutoFit/>
          </a:bodyPr>
          <a:lstStyle>
            <a:lvl1pPr defTabSz="584200">
              <a:defRPr sz="36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模态是指事物发生或存在的方式，如文字、声音、图形等。多模态学习是指学习多个不同模态的信息，并实现各模态信息的交流和转换</a:t>
            </a:r>
            <a:endParaRPr sz="3000" dirty="0">
              <a:latin typeface="Microsoft YaHei" panose="020B0503020204020204" pitchFamily="34" charset="-122"/>
              <a:ea typeface="Microsoft YaHei" panose="020B0503020204020204" pitchFamily="34" charset="-122"/>
            </a:endParaRPr>
          </a:p>
        </p:txBody>
      </p:sp>
      <p:sp>
        <p:nvSpPr>
          <p:cNvPr id="29" name="圆形">
            <a:extLst>
              <a:ext uri="{FF2B5EF4-FFF2-40B4-BE49-F238E27FC236}">
                <a16:creationId xmlns:a16="http://schemas.microsoft.com/office/drawing/2014/main" id="{3CFB1038-E965-8943-ADF1-EA490C5C4A73}"/>
              </a:ext>
            </a:extLst>
          </p:cNvPr>
          <p:cNvSpPr/>
          <p:nvPr/>
        </p:nvSpPr>
        <p:spPr>
          <a:xfrm>
            <a:off x="911798" y="2195421"/>
            <a:ext cx="360000" cy="360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sz="18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altLang="zh-CN" sz="5400" dirty="0">
                <a:latin typeface="微软雅黑" panose="020B0503020204020204" charset="-122"/>
                <a:ea typeface="微软雅黑" panose="020B0503020204020204" charset="-122"/>
              </a:rPr>
              <a:t>BERT</a:t>
            </a:r>
            <a:r>
              <a:rPr lang="zh-CN" altLang="en-US" sz="5400" dirty="0">
                <a:latin typeface="微软雅黑" panose="020B0503020204020204" charset="-122"/>
                <a:ea typeface="微软雅黑" panose="020B0503020204020204" charset="-122"/>
              </a:rPr>
              <a:t>方法</a:t>
            </a:r>
            <a:endParaRPr sz="5400" dirty="0">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3736261" y="6170508"/>
            <a:ext cx="10647739" cy="3795911"/>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r>
              <a:rPr kumimoji="1" lang="en-US" altLang="zh-CN" sz="3000" b="1" dirty="0">
                <a:latin typeface="Microsoft YaHei" panose="020B0503020204020204" pitchFamily="34" charset="-122"/>
                <a:ea typeface="Microsoft YaHei" panose="020B0503020204020204" pitchFamily="34" charset="-122"/>
              </a:rPr>
              <a:t>Pretrain</a:t>
            </a:r>
            <a:r>
              <a:rPr kumimoji="1" lang="zh-CN" altLang="en-US" sz="3000" b="1" dirty="0">
                <a:latin typeface="Microsoft YaHei" panose="020B0503020204020204" pitchFamily="34" charset="-122"/>
                <a:ea typeface="Microsoft YaHei" panose="020B0503020204020204" pitchFamily="34" charset="-122"/>
              </a:rPr>
              <a:t> </a:t>
            </a:r>
            <a:r>
              <a:rPr kumimoji="1" lang="en-US" altLang="zh-CN" sz="3000" b="1" dirty="0">
                <a:latin typeface="Microsoft YaHei" panose="020B0503020204020204" pitchFamily="34" charset="-122"/>
                <a:ea typeface="Microsoft YaHei" panose="020B0503020204020204" pitchFamily="34" charset="-122"/>
              </a:rPr>
              <a:t>tasks</a:t>
            </a:r>
            <a:r>
              <a:rPr kumimoji="1" lang="en-US" altLang="zh-CN" sz="3000" dirty="0">
                <a:latin typeface="Microsoft YaHei" panose="020B0503020204020204" pitchFamily="34" charset="-122"/>
                <a:ea typeface="Microsoft YaHei" panose="020B0503020204020204" pitchFamily="34" charset="-122"/>
              </a:rPr>
              <a:t>:</a:t>
            </a:r>
          </a:p>
          <a:p>
            <a:pPr algn="just">
              <a:lnSpc>
                <a:spcPct val="120000"/>
              </a:lnSpc>
            </a:pPr>
            <a:r>
              <a:rPr lang="en-US" altLang="zh-CN" sz="3000" dirty="0">
                <a:latin typeface="Microsoft YaHei" panose="020B0503020204020204" pitchFamily="34" charset="-122"/>
                <a:ea typeface="Microsoft YaHei" panose="020B0503020204020204" pitchFamily="34" charset="-122"/>
              </a:rPr>
              <a:t>1</a:t>
            </a:r>
            <a:r>
              <a:rPr lang="zh-CN" altLang="en-US" sz="3000" dirty="0">
                <a:latin typeface="Microsoft YaHei" panose="020B0503020204020204" pitchFamily="34" charset="-122"/>
                <a:ea typeface="Microsoft YaHei" panose="020B0503020204020204" pitchFamily="34" charset="-122"/>
              </a:rPr>
              <a:t>）</a:t>
            </a:r>
            <a:r>
              <a:rPr lang="en" altLang="zh-CN" sz="3000" dirty="0">
                <a:latin typeface="Microsoft YaHei" panose="020B0503020204020204" pitchFamily="34" charset="-122"/>
                <a:ea typeface="Microsoft YaHei" panose="020B0503020204020204" pitchFamily="34" charset="-122"/>
              </a:rPr>
              <a:t>masked language modeling</a:t>
            </a:r>
            <a:r>
              <a:rPr lang="zh-CN" altLang="en-US" sz="3000" dirty="0">
                <a:latin typeface="Microsoft YaHei" panose="020B0503020204020204" pitchFamily="34" charset="-122"/>
                <a:ea typeface="Microsoft YaHei" panose="020B0503020204020204" pitchFamily="34" charset="-122"/>
              </a:rPr>
              <a:t>， 和</a:t>
            </a:r>
            <a:r>
              <a:rPr lang="en" altLang="zh-CN" sz="3000" dirty="0">
                <a:latin typeface="Microsoft YaHei" panose="020B0503020204020204" pitchFamily="34" charset="-122"/>
                <a:ea typeface="Microsoft YaHei" panose="020B0503020204020204" pitchFamily="34" charset="-122"/>
              </a:rPr>
              <a:t>BERT</a:t>
            </a:r>
            <a:r>
              <a:rPr lang="zh-CN" altLang="en-US" sz="3000" dirty="0">
                <a:latin typeface="Microsoft YaHei" panose="020B0503020204020204" pitchFamily="34" charset="-122"/>
                <a:ea typeface="Microsoft YaHei" panose="020B0503020204020204" pitchFamily="34" charset="-122"/>
              </a:rPr>
              <a:t>一样的语言掩码。</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r>
              <a:rPr lang="en-US" altLang="zh-CN" sz="3000" dirty="0">
                <a:latin typeface="Microsoft YaHei" panose="020B0503020204020204" pitchFamily="34" charset="-122"/>
                <a:ea typeface="Microsoft YaHei" panose="020B0503020204020204" pitchFamily="34" charset="-122"/>
              </a:rPr>
              <a:t>2</a:t>
            </a:r>
            <a:r>
              <a:rPr lang="zh-CN" altLang="en-US" sz="3000" dirty="0">
                <a:latin typeface="Microsoft YaHei" panose="020B0503020204020204" pitchFamily="34" charset="-122"/>
                <a:ea typeface="Microsoft YaHei" panose="020B0503020204020204" pitchFamily="34" charset="-122"/>
              </a:rPr>
              <a:t>）</a:t>
            </a:r>
            <a:r>
              <a:rPr lang="en" altLang="zh-CN" sz="3000" dirty="0">
                <a:latin typeface="Microsoft YaHei" panose="020B0503020204020204" pitchFamily="34" charset="-122"/>
                <a:ea typeface="Microsoft YaHei" panose="020B0503020204020204" pitchFamily="34" charset="-122"/>
              </a:rPr>
              <a:t>sentence-image alignment</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图像文本匹配。</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r>
              <a:rPr lang="en-US" altLang="zh-CN" sz="3000" dirty="0">
                <a:latin typeface="Microsoft YaHei" panose="020B0503020204020204" pitchFamily="34" charset="-122"/>
                <a:ea typeface="Microsoft YaHei" panose="020B0503020204020204" pitchFamily="34" charset="-122"/>
              </a:rPr>
              <a:t>3</a:t>
            </a:r>
            <a:r>
              <a:rPr lang="zh-CN" altLang="en-US" sz="3000" dirty="0">
                <a:latin typeface="Microsoft YaHei" panose="020B0503020204020204" pitchFamily="34" charset="-122"/>
                <a:ea typeface="Microsoft YaHei" panose="020B0503020204020204" pitchFamily="34" charset="-122"/>
              </a:rPr>
              <a:t>）</a:t>
            </a:r>
            <a:r>
              <a:rPr lang="en" altLang="zh-CN" sz="3000" dirty="0">
                <a:latin typeface="Microsoft YaHei" panose="020B0503020204020204" pitchFamily="34" charset="-122"/>
                <a:ea typeface="Microsoft YaHei" panose="020B0503020204020204" pitchFamily="34" charset="-122"/>
              </a:rPr>
              <a:t>masked object classification</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基于图像区域的掩码类别预测，和文本掩码类似，该任务对图像区域做遮挡操作，预测出被掩码图像区域的类别。</a:t>
            </a:r>
            <a:endParaRPr kumimoji="1" lang="en-US" altLang="zh-CN" sz="3000" dirty="0">
              <a:latin typeface="Microsoft YaHei" panose="020B0503020204020204" pitchFamily="34" charset="-122"/>
              <a:ea typeface="Microsoft YaHei" panose="020B0503020204020204" pitchFamily="34" charset="-122"/>
            </a:endParaRPr>
          </a:p>
          <a:p>
            <a:pPr algn="just"/>
            <a:endParaRPr kumimoji="1" lang="zh-CN" altLang="en-US" sz="3000" dirty="0">
              <a:latin typeface="Microsoft YaHei" panose="020B0503020204020204" pitchFamily="34" charset="-122"/>
              <a:ea typeface="Microsoft YaHei" panose="020B0503020204020204" pitchFamily="34" charset="-122"/>
            </a:endParaRPr>
          </a:p>
        </p:txBody>
      </p:sp>
      <p:sp>
        <p:nvSpPr>
          <p:cNvPr id="8" name="圆形">
            <a:extLst>
              <a:ext uri="{FF2B5EF4-FFF2-40B4-BE49-F238E27FC236}">
                <a16:creationId xmlns:a16="http://schemas.microsoft.com/office/drawing/2014/main" id="{A1ED0607-EF34-9A4D-AA67-607737ACD563}"/>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文本框 8">
            <a:extLst>
              <a:ext uri="{FF2B5EF4-FFF2-40B4-BE49-F238E27FC236}">
                <a16:creationId xmlns:a16="http://schemas.microsoft.com/office/drawing/2014/main" id="{F5B63C34-3F8B-CD43-BC9A-B1F4827BF12A}"/>
              </a:ext>
            </a:extLst>
          </p:cNvPr>
          <p:cNvSpPr txBox="1"/>
          <p:nvPr/>
        </p:nvSpPr>
        <p:spPr>
          <a:xfrm>
            <a:off x="1704960" y="3031849"/>
            <a:ext cx="2038949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Unicoder-VL</a:t>
            </a:r>
            <a:r>
              <a:rPr lang="en" altLang="zh-CN" b="0" dirty="0">
                <a:latin typeface="Microsoft YaHei" panose="020B0503020204020204" pitchFamily="34" charset="-122"/>
                <a:ea typeface="Microsoft YaHei" panose="020B0503020204020204" pitchFamily="34" charset="-122"/>
                <a:cs typeface="Times New Roman" panose="02020603050405020304" pitchFamily="18" charset="0"/>
              </a:rPr>
              <a:t>: A Universal Encoder for Vision and Language by Cross-modal Pre-training</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---AAAI</a:t>
            </a:r>
            <a:r>
              <a:rPr lang="zh-CN" altLang="en-US" b="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2020</a:t>
            </a:r>
            <a:endParaRPr lang="en" altLang="zh-CN" b="0" dirty="0">
              <a:latin typeface="Microsoft YaHei" panose="020B0503020204020204" pitchFamily="34" charset="-122"/>
              <a:ea typeface="Microsoft YaHei" panose="020B0503020204020204" pitchFamily="34" charset="-122"/>
            </a:endParaRPr>
          </a:p>
        </p:txBody>
      </p:sp>
      <p:pic>
        <p:nvPicPr>
          <p:cNvPr id="7" name="图片 6">
            <a:extLst>
              <a:ext uri="{FF2B5EF4-FFF2-40B4-BE49-F238E27FC236}">
                <a16:creationId xmlns:a16="http://schemas.microsoft.com/office/drawing/2014/main" id="{40DE5600-C4FE-BB4C-81A4-E1116202F3A9}"/>
              </a:ext>
            </a:extLst>
          </p:cNvPr>
          <p:cNvPicPr>
            <a:picLocks noChangeAspect="1"/>
          </p:cNvPicPr>
          <p:nvPr/>
        </p:nvPicPr>
        <p:blipFill>
          <a:blip r:embed="rId2"/>
          <a:stretch>
            <a:fillRect/>
          </a:stretch>
        </p:blipFill>
        <p:spPr>
          <a:xfrm>
            <a:off x="911798" y="5424988"/>
            <a:ext cx="12299812" cy="5286952"/>
          </a:xfrm>
          <a:prstGeom prst="rect">
            <a:avLst/>
          </a:prstGeom>
        </p:spPr>
      </p:pic>
    </p:spTree>
    <p:extLst>
      <p:ext uri="{BB962C8B-B14F-4D97-AF65-F5344CB8AC3E}">
        <p14:creationId xmlns:p14="http://schemas.microsoft.com/office/powerpoint/2010/main" val="20795710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altLang="zh-CN" sz="5400" dirty="0">
                <a:latin typeface="微软雅黑" panose="020B0503020204020204" charset="-122"/>
                <a:ea typeface="微软雅黑" panose="020B0503020204020204" charset="-122"/>
              </a:rPr>
              <a:t>BERT</a:t>
            </a:r>
            <a:r>
              <a:rPr lang="zh-CN" altLang="en-US" sz="5400" dirty="0">
                <a:latin typeface="微软雅黑" panose="020B0503020204020204" charset="-122"/>
                <a:ea typeface="微软雅黑" panose="020B0503020204020204" charset="-122"/>
              </a:rPr>
              <a:t>方法</a:t>
            </a:r>
            <a:endParaRPr sz="5400" dirty="0">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2902487" y="5936633"/>
            <a:ext cx="11481513" cy="3379643"/>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en-US" altLang="zh-CN" sz="3000" dirty="0">
                <a:latin typeface="Microsoft YaHei" panose="020B0503020204020204" pitchFamily="34" charset="-122"/>
                <a:ea typeface="Microsoft YaHei" panose="020B0503020204020204" pitchFamily="34" charset="-122"/>
              </a:rPr>
              <a:t>1.</a:t>
            </a:r>
            <a:r>
              <a:rPr lang="zh-CN" altLang="en-US" sz="3000" dirty="0">
                <a:latin typeface="Microsoft YaHei" panose="020B0503020204020204" pitchFamily="34" charset="-122"/>
                <a:ea typeface="Microsoft YaHei" panose="020B0503020204020204" pitchFamily="34" charset="-122"/>
              </a:rPr>
              <a:t> 将图像、文本、</a:t>
            </a:r>
            <a:r>
              <a:rPr lang="en-US" altLang="zh-CN" sz="3000" dirty="0">
                <a:latin typeface="Microsoft YaHei" panose="020B0503020204020204" pitchFamily="34" charset="-122"/>
                <a:ea typeface="Microsoft YaHei" panose="020B0503020204020204" pitchFamily="34" charset="-122"/>
              </a:rPr>
              <a:t>segment</a:t>
            </a:r>
            <a:r>
              <a:rPr lang="zh-CN" altLang="en-US" sz="3000" dirty="0">
                <a:latin typeface="Microsoft YaHei" panose="020B0503020204020204" pitchFamily="34" charset="-122"/>
                <a:ea typeface="Microsoft YaHei" panose="020B0503020204020204" pitchFamily="34" charset="-122"/>
              </a:rPr>
              <a:t>和</a:t>
            </a:r>
            <a:r>
              <a:rPr lang="en-US" altLang="zh-CN" sz="3000" dirty="0">
                <a:latin typeface="Microsoft YaHei" panose="020B0503020204020204" pitchFamily="34" charset="-122"/>
                <a:ea typeface="Microsoft YaHei" panose="020B0503020204020204" pitchFamily="34" charset="-122"/>
              </a:rPr>
              <a:t>position </a:t>
            </a:r>
            <a:r>
              <a:rPr lang="en-US" altLang="zh-CN" sz="3000" dirty="0" err="1">
                <a:latin typeface="Microsoft YaHei" panose="020B0503020204020204" pitchFamily="34" charset="-122"/>
                <a:ea typeface="Microsoft YaHei" panose="020B0503020204020204" pitchFamily="34" charset="-122"/>
              </a:rPr>
              <a:t>embeding</a:t>
            </a:r>
            <a:r>
              <a:rPr lang="zh-CN" altLang="en-US" sz="3000" dirty="0">
                <a:latin typeface="Microsoft YaHei" panose="020B0503020204020204" pitchFamily="34" charset="-122"/>
                <a:ea typeface="Microsoft YaHei" panose="020B0503020204020204" pitchFamily="34" charset="-122"/>
              </a:rPr>
              <a:t>加和输入</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r>
              <a:rPr kumimoji="1" lang="en-US" altLang="zh-CN" sz="3000" dirty="0">
                <a:latin typeface="Microsoft YaHei" panose="020B0503020204020204" pitchFamily="34" charset="-122"/>
                <a:ea typeface="Microsoft YaHei" panose="020B0503020204020204" pitchFamily="34" charset="-122"/>
              </a:rPr>
              <a:t>2.</a:t>
            </a:r>
            <a:r>
              <a:rPr kumimoji="1" lang="zh-CN" altLang="en-US" sz="3000" dirty="0">
                <a:latin typeface="Microsoft YaHei" panose="020B0503020204020204" pitchFamily="34" charset="-122"/>
                <a:ea typeface="Microsoft YaHei" panose="020B0503020204020204" pitchFamily="34" charset="-122"/>
              </a:rPr>
              <a:t> 由于整张图片的粒度远大于文本</a:t>
            </a:r>
            <a:r>
              <a:rPr kumimoji="1" lang="en-US" altLang="zh-CN" sz="3000" dirty="0">
                <a:latin typeface="Microsoft YaHei" panose="020B0503020204020204" pitchFamily="34" charset="-122"/>
                <a:ea typeface="Microsoft YaHei" panose="020B0503020204020204" pitchFamily="34" charset="-122"/>
              </a:rPr>
              <a:t>token</a:t>
            </a:r>
            <a:r>
              <a:rPr kumimoji="1" lang="zh-CN" altLang="en-US" sz="3000" dirty="0">
                <a:latin typeface="Microsoft YaHei" panose="020B0503020204020204" pitchFamily="34" charset="-122"/>
                <a:ea typeface="Microsoft YaHei" panose="020B0503020204020204" pitchFamily="34" charset="-122"/>
              </a:rPr>
              <a:t>，一次性输入整张图片显然不利于图像和文本信息的交互。所以使用了目标检测工具对图片进行分块，提取图像中感兴趣的核心部分</a:t>
            </a:r>
            <a:r>
              <a:rPr kumimoji="1" lang="en-US" altLang="zh-CN" sz="3000" dirty="0" err="1">
                <a:latin typeface="Microsoft YaHei" panose="020B0503020204020204" pitchFamily="34" charset="-122"/>
                <a:ea typeface="Microsoft YaHei" panose="020B0503020204020204" pitchFamily="34" charset="-122"/>
              </a:rPr>
              <a:t>RoI</a:t>
            </a:r>
            <a:r>
              <a:rPr kumimoji="1" lang="zh-CN" altLang="en-US" sz="3000" dirty="0">
                <a:latin typeface="Microsoft YaHei" panose="020B0503020204020204" pitchFamily="34" charset="-122"/>
                <a:ea typeface="Microsoft YaHei" panose="020B0503020204020204" pitchFamily="34" charset="-122"/>
              </a:rPr>
              <a:t>（</a:t>
            </a:r>
            <a:r>
              <a:rPr kumimoji="1" lang="en-US" altLang="zh-CN" sz="3000" dirty="0">
                <a:latin typeface="Microsoft YaHei" panose="020B0503020204020204" pitchFamily="34" charset="-122"/>
                <a:ea typeface="Microsoft YaHei" panose="020B0503020204020204" pitchFamily="34" charset="-122"/>
              </a:rPr>
              <a:t>region-of-interest</a:t>
            </a:r>
            <a:r>
              <a:rPr kumimoji="1" lang="zh-CN" altLang="en-US" sz="3000" dirty="0">
                <a:latin typeface="Microsoft YaHei" panose="020B0503020204020204" pitchFamily="34" charset="-122"/>
                <a:ea typeface="Microsoft YaHei" panose="020B0503020204020204" pitchFamily="34" charset="-122"/>
              </a:rPr>
              <a:t>），加上</a:t>
            </a:r>
            <a:r>
              <a:rPr kumimoji="1" lang="en-US" altLang="zh-CN" sz="3000" dirty="0">
                <a:latin typeface="Microsoft YaHei" panose="020B0503020204020204" pitchFamily="34" charset="-122"/>
                <a:ea typeface="Microsoft YaHei" panose="020B0503020204020204" pitchFamily="34" charset="-122"/>
              </a:rPr>
              <a:t>[IMG]</a:t>
            </a:r>
            <a:r>
              <a:rPr kumimoji="1" lang="zh-CN" altLang="en-US" sz="3000" dirty="0">
                <a:latin typeface="Microsoft YaHei" panose="020B0503020204020204" pitchFamily="34" charset="-122"/>
                <a:ea typeface="Microsoft YaHei" panose="020B0503020204020204" pitchFamily="34" charset="-122"/>
              </a:rPr>
              <a:t>标识，输入到模型中。为了不失掉全局信息，在</a:t>
            </a:r>
            <a:r>
              <a:rPr kumimoji="1" lang="en-US" altLang="zh-CN" sz="3000" dirty="0">
                <a:latin typeface="Microsoft YaHei" panose="020B0503020204020204" pitchFamily="34" charset="-122"/>
                <a:ea typeface="Microsoft YaHei" panose="020B0503020204020204" pitchFamily="34" charset="-122"/>
              </a:rPr>
              <a:t>[END]</a:t>
            </a:r>
            <a:r>
              <a:rPr kumimoji="1" lang="zh-CN" altLang="en-US" sz="3000" dirty="0">
                <a:latin typeface="Microsoft YaHei" panose="020B0503020204020204" pitchFamily="34" charset="-122"/>
                <a:ea typeface="Microsoft YaHei" panose="020B0503020204020204" pitchFamily="34" charset="-122"/>
              </a:rPr>
              <a:t>对应的位置又加上了整张图像。</a:t>
            </a:r>
          </a:p>
        </p:txBody>
      </p:sp>
      <p:sp>
        <p:nvSpPr>
          <p:cNvPr id="8" name="圆形">
            <a:extLst>
              <a:ext uri="{FF2B5EF4-FFF2-40B4-BE49-F238E27FC236}">
                <a16:creationId xmlns:a16="http://schemas.microsoft.com/office/drawing/2014/main" id="{A1ED0607-EF34-9A4D-AA67-607737ACD563}"/>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文本框 8">
            <a:extLst>
              <a:ext uri="{FF2B5EF4-FFF2-40B4-BE49-F238E27FC236}">
                <a16:creationId xmlns:a16="http://schemas.microsoft.com/office/drawing/2014/main" id="{F5B63C34-3F8B-CD43-BC9A-B1F4827BF12A}"/>
              </a:ext>
            </a:extLst>
          </p:cNvPr>
          <p:cNvSpPr txBox="1"/>
          <p:nvPr/>
        </p:nvSpPr>
        <p:spPr>
          <a:xfrm>
            <a:off x="1704960" y="3031849"/>
            <a:ext cx="2038949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VL-BERT</a:t>
            </a:r>
            <a:r>
              <a:rPr lang="en" altLang="zh-CN" b="0" dirty="0">
                <a:latin typeface="Microsoft YaHei" panose="020B0503020204020204" pitchFamily="34" charset="-122"/>
                <a:ea typeface="Microsoft YaHei" panose="020B0503020204020204" pitchFamily="34" charset="-122"/>
                <a:cs typeface="Times New Roman" panose="02020603050405020304" pitchFamily="18" charset="0"/>
              </a:rPr>
              <a:t>: A PRE-TRAINING OF GENERIC VISUAL</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a:t>
            </a:r>
            <a:r>
              <a:rPr lang="en" altLang="zh-CN" b="0" dirty="0">
                <a:latin typeface="Microsoft YaHei" panose="020B0503020204020204" pitchFamily="34" charset="-122"/>
                <a:ea typeface="Microsoft YaHei" panose="020B0503020204020204" pitchFamily="34" charset="-122"/>
                <a:cs typeface="Times New Roman" panose="02020603050405020304" pitchFamily="18" charset="0"/>
              </a:rPr>
              <a:t>LINGUISTIC REPRESENTATIONS</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---ICLR</a:t>
            </a:r>
            <a:r>
              <a:rPr lang="zh-CN" altLang="en-US" b="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2020</a:t>
            </a:r>
            <a:endParaRPr lang="en" altLang="zh-CN" b="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D752A8EA-69AD-0341-B14D-2BC3C3642F0E}"/>
              </a:ext>
            </a:extLst>
          </p:cNvPr>
          <p:cNvPicPr>
            <a:picLocks noChangeAspect="1"/>
          </p:cNvPicPr>
          <p:nvPr/>
        </p:nvPicPr>
        <p:blipFill>
          <a:blip r:embed="rId3"/>
          <a:stretch>
            <a:fillRect/>
          </a:stretch>
        </p:blipFill>
        <p:spPr>
          <a:xfrm>
            <a:off x="911798" y="5355770"/>
            <a:ext cx="11481513" cy="4959899"/>
          </a:xfrm>
          <a:prstGeom prst="rect">
            <a:avLst/>
          </a:prstGeom>
        </p:spPr>
      </p:pic>
    </p:spTree>
    <p:extLst>
      <p:ext uri="{BB962C8B-B14F-4D97-AF65-F5344CB8AC3E}">
        <p14:creationId xmlns:p14="http://schemas.microsoft.com/office/powerpoint/2010/main" val="269888453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altLang="zh-CN" sz="5400" dirty="0">
                <a:latin typeface="微软雅黑" panose="020B0503020204020204" charset="-122"/>
                <a:ea typeface="微软雅黑" panose="020B0503020204020204" charset="-122"/>
              </a:rPr>
              <a:t>BERT</a:t>
            </a:r>
            <a:r>
              <a:rPr lang="zh-CN" altLang="en-US" sz="5400" dirty="0">
                <a:latin typeface="微软雅黑" panose="020B0503020204020204" charset="-122"/>
                <a:ea typeface="微软雅黑" panose="020B0503020204020204" charset="-122"/>
              </a:rPr>
              <a:t>方法</a:t>
            </a:r>
            <a:endParaRPr sz="5400" dirty="0">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4711449" y="4715876"/>
            <a:ext cx="8573093" cy="670363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基于双流的</a:t>
            </a:r>
            <a:r>
              <a:rPr lang="en" altLang="zh-CN" sz="3000" dirty="0" err="1">
                <a:latin typeface="Microsoft YaHei" panose="020B0503020204020204" pitchFamily="34" charset="-122"/>
                <a:ea typeface="Microsoft YaHei" panose="020B0503020204020204" pitchFamily="34" charset="-122"/>
              </a:rPr>
              <a:t>ViLBERT</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在一开始并未直接对文本信息和图片信息进行融合，而是先各自经过</a:t>
            </a:r>
            <a:r>
              <a:rPr lang="en" altLang="zh-CN" sz="3000" dirty="0">
                <a:latin typeface="Microsoft YaHei" panose="020B0503020204020204" pitchFamily="34" charset="-122"/>
                <a:ea typeface="Microsoft YaHei" panose="020B0503020204020204" pitchFamily="34" charset="-122"/>
              </a:rPr>
              <a:t>Transformer</a:t>
            </a:r>
            <a:r>
              <a:rPr lang="zh-CN" altLang="en-US" sz="3000" dirty="0">
                <a:latin typeface="Microsoft YaHei" panose="020B0503020204020204" pitchFamily="34" charset="-122"/>
                <a:ea typeface="Microsoft YaHei" panose="020B0503020204020204" pitchFamily="34" charset="-122"/>
              </a:rPr>
              <a:t>的编码器进行编码。分流设计是基于这样一个假设，语言的理解本身比图像复杂，而且图像的输入本身就是经过</a:t>
            </a:r>
            <a:r>
              <a:rPr lang="en" altLang="zh-CN" sz="3000" dirty="0">
                <a:latin typeface="Microsoft YaHei" panose="020B0503020204020204" pitchFamily="34" charset="-122"/>
                <a:ea typeface="Microsoft YaHei" panose="020B0503020204020204" pitchFamily="34" charset="-122"/>
              </a:rPr>
              <a:t>Faster-RCNN</a:t>
            </a:r>
            <a:r>
              <a:rPr lang="zh-CN" altLang="en-US" sz="3000" dirty="0">
                <a:latin typeface="Microsoft YaHei" panose="020B0503020204020204" pitchFamily="34" charset="-122"/>
                <a:ea typeface="Microsoft YaHei" panose="020B0503020204020204" pitchFamily="34" charset="-122"/>
              </a:rPr>
              <a:t>提取的较高层次的特征，因此两者所需要的编码深度应该是不一样的。</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r>
              <a:rPr lang="zh-CN" altLang="en-US" sz="3000" dirty="0">
                <a:latin typeface="Microsoft YaHei" panose="020B0503020204020204" pitchFamily="34" charset="-122"/>
                <a:ea typeface="Microsoft YaHei" panose="020B0503020204020204" pitchFamily="34" charset="-122"/>
              </a:rPr>
              <a:t>当两种模态各自进行编码后，其输出会经过一个共注意力机制模块。该模块也是基于</a:t>
            </a:r>
            <a:r>
              <a:rPr lang="en" altLang="zh-CN" sz="3000" dirty="0">
                <a:latin typeface="Microsoft YaHei" panose="020B0503020204020204" pitchFamily="34" charset="-122"/>
                <a:ea typeface="Microsoft YaHei" panose="020B0503020204020204" pitchFamily="34" charset="-122"/>
              </a:rPr>
              <a:t>Transformer</a:t>
            </a:r>
            <a:r>
              <a:rPr lang="zh-CN" altLang="en-US" sz="3000" dirty="0">
                <a:latin typeface="Microsoft YaHei" panose="020B0503020204020204" pitchFamily="34" charset="-122"/>
                <a:ea typeface="Microsoft YaHei" panose="020B0503020204020204" pitchFamily="34" charset="-122"/>
              </a:rPr>
              <a:t>的结构，只是在自注意力机制中每个模块都用自己的</a:t>
            </a:r>
            <a:r>
              <a:rPr lang="en" altLang="zh-CN" sz="3000" dirty="0">
                <a:latin typeface="Microsoft YaHei" panose="020B0503020204020204" pitchFamily="34" charset="-122"/>
                <a:ea typeface="Microsoft YaHei" panose="020B0503020204020204" pitchFamily="34" charset="-122"/>
              </a:rPr>
              <a:t>Query</a:t>
            </a:r>
            <a:r>
              <a:rPr lang="zh-CN" altLang="en-US" sz="3000" dirty="0">
                <a:latin typeface="Microsoft YaHei" panose="020B0503020204020204" pitchFamily="34" charset="-122"/>
                <a:ea typeface="Microsoft YaHei" panose="020B0503020204020204" pitchFamily="34" charset="-122"/>
              </a:rPr>
              <a:t>去和另一模块的</a:t>
            </a:r>
            <a:r>
              <a:rPr lang="en-US" altLang="zh-CN" sz="3000" dirty="0">
                <a:latin typeface="Microsoft YaHei" panose="020B0503020204020204" pitchFamily="34" charset="-122"/>
                <a:ea typeface="Microsoft YaHei" panose="020B0503020204020204" pitchFamily="34" charset="-122"/>
              </a:rPr>
              <a:t>key</a:t>
            </a:r>
            <a:r>
              <a:rPr lang="zh-CN" altLang="en-US" sz="3000" dirty="0">
                <a:latin typeface="Microsoft YaHei" panose="020B0503020204020204" pitchFamily="34" charset="-122"/>
                <a:ea typeface="Microsoft YaHei" panose="020B0503020204020204" pitchFamily="34" charset="-122"/>
              </a:rPr>
              <a:t>和</a:t>
            </a:r>
            <a:r>
              <a:rPr lang="en-US" altLang="zh-CN" sz="3000" dirty="0">
                <a:latin typeface="Microsoft YaHei" panose="020B0503020204020204" pitchFamily="34" charset="-122"/>
                <a:ea typeface="Microsoft YaHei" panose="020B0503020204020204" pitchFamily="34" charset="-122"/>
              </a:rPr>
              <a:t>value</a:t>
            </a:r>
            <a:r>
              <a:rPr lang="zh-CN" altLang="en-US" sz="3000" dirty="0">
                <a:latin typeface="Microsoft YaHei" panose="020B0503020204020204" pitchFamily="34" charset="-122"/>
                <a:ea typeface="Microsoft YaHei" panose="020B0503020204020204" pitchFamily="34" charset="-122"/>
              </a:rPr>
              <a:t>计算注意力，由此来融合不同模块间的信息。</a:t>
            </a:r>
            <a:endParaRPr lang="en-US" altLang="zh-CN" sz="3000" dirty="0">
              <a:latin typeface="Microsoft YaHei" panose="020B0503020204020204" pitchFamily="34" charset="-122"/>
              <a:ea typeface="Microsoft YaHei" panose="020B0503020204020204" pitchFamily="34" charset="-122"/>
            </a:endParaRPr>
          </a:p>
        </p:txBody>
      </p:sp>
      <p:sp>
        <p:nvSpPr>
          <p:cNvPr id="8" name="圆形">
            <a:extLst>
              <a:ext uri="{FF2B5EF4-FFF2-40B4-BE49-F238E27FC236}">
                <a16:creationId xmlns:a16="http://schemas.microsoft.com/office/drawing/2014/main" id="{A1ED0607-EF34-9A4D-AA67-607737ACD563}"/>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文本框 8">
            <a:extLst>
              <a:ext uri="{FF2B5EF4-FFF2-40B4-BE49-F238E27FC236}">
                <a16:creationId xmlns:a16="http://schemas.microsoft.com/office/drawing/2014/main" id="{F5B63C34-3F8B-CD43-BC9A-B1F4827BF12A}"/>
              </a:ext>
            </a:extLst>
          </p:cNvPr>
          <p:cNvSpPr txBox="1"/>
          <p:nvPr/>
        </p:nvSpPr>
        <p:spPr>
          <a:xfrm>
            <a:off x="1704959" y="3031849"/>
            <a:ext cx="21579583"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r>
              <a:rPr lang="en" altLang="zh-CN" b="0" dirty="0" err="1">
                <a:latin typeface="Microsoft YaHei" panose="020B0503020204020204" pitchFamily="34" charset="-122"/>
                <a:ea typeface="Microsoft YaHei" panose="020B0503020204020204" pitchFamily="34" charset="-122"/>
                <a:cs typeface="Times New Roman" panose="02020603050405020304" pitchFamily="18" charset="0"/>
              </a:rPr>
              <a:t>ViLBERT</a:t>
            </a:r>
            <a:r>
              <a:rPr lang="en" altLang="zh-CN" b="0" dirty="0">
                <a:latin typeface="Microsoft YaHei" panose="020B0503020204020204" pitchFamily="34" charset="-122"/>
                <a:ea typeface="Microsoft YaHei" panose="020B0503020204020204" pitchFamily="34" charset="-122"/>
                <a:cs typeface="Times New Roman" panose="02020603050405020304" pitchFamily="18" charset="0"/>
              </a:rPr>
              <a:t>: Pretraining Task-Agnostic </a:t>
            </a:r>
            <a:r>
              <a:rPr lang="en" altLang="zh-CN" b="0" dirty="0" err="1">
                <a:latin typeface="Microsoft YaHei" panose="020B0503020204020204" pitchFamily="34" charset="-122"/>
                <a:ea typeface="Microsoft YaHei" panose="020B0503020204020204" pitchFamily="34" charset="-122"/>
                <a:cs typeface="Times New Roman" panose="02020603050405020304" pitchFamily="18" charset="0"/>
              </a:rPr>
              <a:t>Visiolinguistic</a:t>
            </a:r>
            <a:r>
              <a:rPr lang="zh-CN" altLang="en-US" b="0" dirty="0">
                <a:latin typeface="Microsoft YaHei" panose="020B0503020204020204" pitchFamily="34" charset="-122"/>
                <a:ea typeface="Microsoft YaHei" panose="020B0503020204020204" pitchFamily="34" charset="-122"/>
                <a:cs typeface="Times New Roman" panose="02020603050405020304" pitchFamily="18" charset="0"/>
              </a:rPr>
              <a:t> </a:t>
            </a:r>
            <a:r>
              <a:rPr lang="en" altLang="zh-CN" b="0" dirty="0">
                <a:latin typeface="Microsoft YaHei" panose="020B0503020204020204" pitchFamily="34" charset="-122"/>
                <a:ea typeface="Microsoft YaHei" panose="020B0503020204020204" pitchFamily="34" charset="-122"/>
                <a:cs typeface="Times New Roman" panose="02020603050405020304" pitchFamily="18" charset="0"/>
              </a:rPr>
              <a:t>Representations for Vision-and-Language Tasks</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a:t>
            </a:r>
            <a:r>
              <a:rPr lang="en-US" altLang="zh-CN" b="0" dirty="0" err="1">
                <a:latin typeface="Microsoft YaHei" panose="020B0503020204020204" pitchFamily="34" charset="-122"/>
                <a:ea typeface="Microsoft YaHei" panose="020B0503020204020204" pitchFamily="34" charset="-122"/>
                <a:cs typeface="Times New Roman" panose="02020603050405020304" pitchFamily="18" charset="0"/>
              </a:rPr>
              <a:t>NeurIPS</a:t>
            </a:r>
            <a:r>
              <a:rPr lang="zh-CN" altLang="en-US" b="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2019</a:t>
            </a:r>
            <a:endParaRPr lang="en" altLang="zh-CN" b="0" dirty="0">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43346FF1-023A-CA4B-9EA4-9058B8D415AE}"/>
              </a:ext>
            </a:extLst>
          </p:cNvPr>
          <p:cNvPicPr>
            <a:picLocks noChangeAspect="1"/>
          </p:cNvPicPr>
          <p:nvPr/>
        </p:nvPicPr>
        <p:blipFill>
          <a:blip r:embed="rId2"/>
          <a:stretch>
            <a:fillRect/>
          </a:stretch>
        </p:blipFill>
        <p:spPr>
          <a:xfrm>
            <a:off x="2998784" y="7924206"/>
            <a:ext cx="8904168" cy="3495300"/>
          </a:xfrm>
          <a:prstGeom prst="rect">
            <a:avLst/>
          </a:prstGeom>
        </p:spPr>
      </p:pic>
      <p:pic>
        <p:nvPicPr>
          <p:cNvPr id="11" name="图片 10">
            <a:extLst>
              <a:ext uri="{FF2B5EF4-FFF2-40B4-BE49-F238E27FC236}">
                <a16:creationId xmlns:a16="http://schemas.microsoft.com/office/drawing/2014/main" id="{FFFCCB96-D2E2-544A-9D25-DB844790CFF8}"/>
              </a:ext>
            </a:extLst>
          </p:cNvPr>
          <p:cNvPicPr>
            <a:picLocks noChangeAspect="1"/>
          </p:cNvPicPr>
          <p:nvPr/>
        </p:nvPicPr>
        <p:blipFill>
          <a:blip r:embed="rId3"/>
          <a:stretch>
            <a:fillRect/>
          </a:stretch>
        </p:blipFill>
        <p:spPr>
          <a:xfrm>
            <a:off x="1099458" y="4715876"/>
            <a:ext cx="12702820" cy="2483061"/>
          </a:xfrm>
          <a:prstGeom prst="rect">
            <a:avLst/>
          </a:prstGeom>
        </p:spPr>
      </p:pic>
    </p:spTree>
    <p:extLst>
      <p:ext uri="{BB962C8B-B14F-4D97-AF65-F5344CB8AC3E}">
        <p14:creationId xmlns:p14="http://schemas.microsoft.com/office/powerpoint/2010/main" val="388994770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altLang="zh-CN" sz="5400" dirty="0">
                <a:latin typeface="微软雅黑" panose="020B0503020204020204" charset="-122"/>
                <a:ea typeface="微软雅黑" panose="020B0503020204020204" charset="-122"/>
              </a:rPr>
              <a:t>BERT</a:t>
            </a:r>
            <a:r>
              <a:rPr lang="zh-CN" altLang="en-US" sz="5400" dirty="0">
                <a:latin typeface="微软雅黑" panose="020B0503020204020204" charset="-122"/>
                <a:ea typeface="微软雅黑" panose="020B0503020204020204" charset="-122"/>
              </a:rPr>
              <a:t>方法</a:t>
            </a:r>
            <a:endParaRPr sz="5400" dirty="0">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4899110" y="6133527"/>
            <a:ext cx="8573093" cy="3933641"/>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该模型与</a:t>
            </a:r>
            <a:r>
              <a:rPr lang="en" altLang="zh-CN" sz="3000" dirty="0" err="1">
                <a:latin typeface="Microsoft YaHei" panose="020B0503020204020204" pitchFamily="34" charset="-122"/>
                <a:ea typeface="Microsoft YaHei" panose="020B0503020204020204" pitchFamily="34" charset="-122"/>
              </a:rPr>
              <a:t>ViLBERT</a:t>
            </a:r>
            <a:r>
              <a:rPr lang="zh-CN" altLang="en-US" sz="3000" dirty="0">
                <a:latin typeface="Microsoft YaHei" panose="020B0503020204020204" pitchFamily="34" charset="-122"/>
                <a:ea typeface="Microsoft YaHei" panose="020B0503020204020204" pitchFamily="34" charset="-122"/>
              </a:rPr>
              <a:t>一样采用了双流</a:t>
            </a:r>
            <a:r>
              <a:rPr lang="zh-CN" altLang="en-US" sz="3000">
                <a:latin typeface="Microsoft YaHei" panose="020B0503020204020204" pitchFamily="34" charset="-122"/>
                <a:ea typeface="Microsoft YaHei" panose="020B0503020204020204" pitchFamily="34" charset="-122"/>
              </a:rPr>
              <a:t>模型。语言</a:t>
            </a:r>
            <a:r>
              <a:rPr lang="zh-CN" altLang="en-US" sz="3000" dirty="0">
                <a:latin typeface="Microsoft YaHei" panose="020B0503020204020204" pitchFamily="34" charset="-122"/>
                <a:ea typeface="Microsoft YaHei" panose="020B0503020204020204" pitchFamily="34" charset="-122"/>
              </a:rPr>
              <a:t>与图像在一开始先各自经过独立的编码层进行编码，然后再经过一个模态交互编码层进行语言与图像在语义上的对齐和融合。在交互编码层中，该模型同样的也是使用共注意力机制。</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r>
              <a:rPr lang="zh-CN" altLang="en-US" sz="3000" dirty="0">
                <a:latin typeface="Microsoft YaHei" panose="020B0503020204020204" pitchFamily="34" charset="-122"/>
                <a:ea typeface="Microsoft YaHei" panose="020B0503020204020204" pitchFamily="34" charset="-122"/>
              </a:rPr>
              <a:t>该模型的输出有三个部分，一个语言端的输出，一个图像端的输出，一个多模态的输出。</a:t>
            </a:r>
            <a:endParaRPr lang="en-US" altLang="zh-CN" sz="3000" dirty="0">
              <a:latin typeface="Microsoft YaHei" panose="020B0503020204020204" pitchFamily="34" charset="-122"/>
              <a:ea typeface="Microsoft YaHei" panose="020B0503020204020204" pitchFamily="34" charset="-122"/>
            </a:endParaRPr>
          </a:p>
        </p:txBody>
      </p:sp>
      <p:sp>
        <p:nvSpPr>
          <p:cNvPr id="8" name="圆形">
            <a:extLst>
              <a:ext uri="{FF2B5EF4-FFF2-40B4-BE49-F238E27FC236}">
                <a16:creationId xmlns:a16="http://schemas.microsoft.com/office/drawing/2014/main" id="{A1ED0607-EF34-9A4D-AA67-607737ACD563}"/>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文本框 8">
            <a:extLst>
              <a:ext uri="{FF2B5EF4-FFF2-40B4-BE49-F238E27FC236}">
                <a16:creationId xmlns:a16="http://schemas.microsoft.com/office/drawing/2014/main" id="{F5B63C34-3F8B-CD43-BC9A-B1F4827BF12A}"/>
              </a:ext>
            </a:extLst>
          </p:cNvPr>
          <p:cNvSpPr txBox="1"/>
          <p:nvPr/>
        </p:nvSpPr>
        <p:spPr>
          <a:xfrm>
            <a:off x="1704959" y="3031849"/>
            <a:ext cx="21579583"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 altLang="zh-CN" b="0" dirty="0">
                <a:latin typeface="Microsoft YaHei" panose="020B0503020204020204" pitchFamily="34" charset="-122"/>
                <a:ea typeface="Microsoft YaHei" panose="020B0503020204020204" pitchFamily="34" charset="-122"/>
                <a:cs typeface="Calibri" panose="020F0502020204030204" pitchFamily="34" charset="0"/>
              </a:rPr>
              <a:t>LXMERT: Learning Cross-Modality Encoder Representations from Transformers</a:t>
            </a:r>
            <a:r>
              <a:rPr lang="en-US" altLang="zh-CN" b="0" dirty="0">
                <a:latin typeface="Microsoft YaHei" panose="020B0503020204020204" pitchFamily="34" charset="-122"/>
                <a:ea typeface="Microsoft YaHei" panose="020B0503020204020204" pitchFamily="34" charset="-122"/>
                <a:cs typeface="Calibri" panose="020F0502020204030204" pitchFamily="34" charset="0"/>
              </a:rPr>
              <a:t>---EMNLP</a:t>
            </a:r>
            <a:r>
              <a:rPr lang="zh-CN" altLang="en-US" b="0" dirty="0">
                <a:latin typeface="Microsoft YaHei" panose="020B0503020204020204" pitchFamily="34" charset="-122"/>
                <a:ea typeface="Microsoft YaHei" panose="020B0503020204020204" pitchFamily="34" charset="-122"/>
                <a:cs typeface="Calibri" panose="020F0502020204030204" pitchFamily="34" charset="0"/>
              </a:rPr>
              <a:t> </a:t>
            </a:r>
            <a:r>
              <a:rPr lang="en-US" altLang="zh-CN" b="0" dirty="0">
                <a:latin typeface="Microsoft YaHei" panose="020B0503020204020204" pitchFamily="34" charset="-122"/>
                <a:ea typeface="Microsoft YaHei" panose="020B0503020204020204" pitchFamily="34" charset="-122"/>
                <a:cs typeface="Calibri" panose="020F0502020204030204" pitchFamily="34" charset="0"/>
              </a:rPr>
              <a:t>2019</a:t>
            </a:r>
            <a:endParaRPr lang="en-US" altLang="ja-JP" b="0" dirty="0">
              <a:latin typeface="Microsoft YaHei" panose="020B0503020204020204" pitchFamily="34" charset="-122"/>
              <a:ea typeface="Microsoft YaHei" panose="020B0503020204020204" pitchFamily="34" charset="-122"/>
              <a:cs typeface="Calibri" panose="020F0502020204030204" pitchFamily="34" charset="0"/>
            </a:endParaRPr>
          </a:p>
        </p:txBody>
      </p:sp>
      <p:pic>
        <p:nvPicPr>
          <p:cNvPr id="12" name="图片 11">
            <a:extLst>
              <a:ext uri="{FF2B5EF4-FFF2-40B4-BE49-F238E27FC236}">
                <a16:creationId xmlns:a16="http://schemas.microsoft.com/office/drawing/2014/main" id="{44D56783-79F8-C741-B91D-5E7363A05E8B}"/>
              </a:ext>
            </a:extLst>
          </p:cNvPr>
          <p:cNvPicPr>
            <a:picLocks noChangeAspect="1"/>
          </p:cNvPicPr>
          <p:nvPr/>
        </p:nvPicPr>
        <p:blipFill>
          <a:blip r:embed="rId2"/>
          <a:stretch>
            <a:fillRect/>
          </a:stretch>
        </p:blipFill>
        <p:spPr>
          <a:xfrm>
            <a:off x="911797" y="5502729"/>
            <a:ext cx="13797247" cy="4140653"/>
          </a:xfrm>
          <a:prstGeom prst="rect">
            <a:avLst/>
          </a:prstGeom>
        </p:spPr>
      </p:pic>
    </p:spTree>
    <p:extLst>
      <p:ext uri="{BB962C8B-B14F-4D97-AF65-F5344CB8AC3E}">
        <p14:creationId xmlns:p14="http://schemas.microsoft.com/office/powerpoint/2010/main" val="101343788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altLang="zh-CN" sz="5400" dirty="0">
                <a:latin typeface="微软雅黑" panose="020B0503020204020204" charset="-122"/>
                <a:ea typeface="微软雅黑" panose="020B0503020204020204" charset="-122"/>
              </a:rPr>
              <a:t>BERT</a:t>
            </a:r>
            <a:r>
              <a:rPr lang="zh-CN" altLang="en-US" sz="5400" dirty="0">
                <a:latin typeface="微软雅黑" panose="020B0503020204020204" charset="-122"/>
                <a:ea typeface="微软雅黑" panose="020B0503020204020204" charset="-122"/>
              </a:rPr>
              <a:t>方法</a:t>
            </a:r>
            <a:endParaRPr sz="5400" dirty="0">
              <a:latin typeface="微软雅黑" panose="020B0503020204020204" charset="-122"/>
              <a:ea typeface="微软雅黑" panose="020B0503020204020204" charset="-122"/>
            </a:endParaRPr>
          </a:p>
        </p:txBody>
      </p:sp>
      <p:sp>
        <p:nvSpPr>
          <p:cNvPr id="20" name="#000000(标题正文等)">
            <a:extLst>
              <a:ext uri="{FF2B5EF4-FFF2-40B4-BE49-F238E27FC236}">
                <a16:creationId xmlns:a16="http://schemas.microsoft.com/office/drawing/2014/main" id="{51527038-472B-5444-BC88-6612B29C333A}"/>
              </a:ext>
            </a:extLst>
          </p:cNvPr>
          <p:cNvSpPr txBox="1"/>
          <p:nvPr/>
        </p:nvSpPr>
        <p:spPr>
          <a:xfrm>
            <a:off x="14899110" y="6133528"/>
            <a:ext cx="8573093" cy="3933641"/>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该模型引入了</a:t>
            </a:r>
            <a:r>
              <a:rPr lang="en" altLang="zh-CN" sz="3000" dirty="0">
                <a:latin typeface="Microsoft YaHei" panose="020B0503020204020204" pitchFamily="34" charset="-122"/>
                <a:ea typeface="Microsoft YaHei" panose="020B0503020204020204" pitchFamily="34" charset="-122"/>
              </a:rPr>
              <a:t>object tags</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把</a:t>
            </a:r>
            <a:r>
              <a:rPr lang="en" altLang="zh-CN" sz="3000" dirty="0">
                <a:latin typeface="Microsoft YaHei" panose="020B0503020204020204" pitchFamily="34" charset="-122"/>
                <a:ea typeface="Microsoft YaHei" panose="020B0503020204020204" pitchFamily="34" charset="-122"/>
              </a:rPr>
              <a:t>Faster RCNN</a:t>
            </a:r>
            <a:r>
              <a:rPr lang="zh-CN" altLang="en-US" sz="3000" dirty="0">
                <a:latin typeface="Microsoft YaHei" panose="020B0503020204020204" pitchFamily="34" charset="-122"/>
                <a:ea typeface="Microsoft YaHei" panose="020B0503020204020204" pitchFamily="34" charset="-122"/>
              </a:rPr>
              <a:t>检测出来的</a:t>
            </a:r>
            <a:r>
              <a:rPr lang="en" altLang="zh-CN" sz="3000" dirty="0">
                <a:latin typeface="Microsoft YaHei" panose="020B0503020204020204" pitchFamily="34" charset="-122"/>
                <a:ea typeface="Microsoft YaHei" panose="020B0503020204020204" pitchFamily="34" charset="-122"/>
              </a:rPr>
              <a:t>label</a:t>
            </a:r>
            <a:r>
              <a:rPr lang="zh-CN" altLang="en-US" sz="3000" dirty="0">
                <a:latin typeface="Microsoft YaHei" panose="020B0503020204020204" pitchFamily="34" charset="-122"/>
                <a:ea typeface="Microsoft YaHei" panose="020B0503020204020204" pitchFamily="34" charset="-122"/>
              </a:rPr>
              <a:t>作为</a:t>
            </a:r>
            <a:r>
              <a:rPr lang="en" altLang="zh-CN" sz="3000" dirty="0">
                <a:latin typeface="Microsoft YaHei" panose="020B0503020204020204" pitchFamily="34" charset="-122"/>
                <a:ea typeface="Microsoft YaHei" panose="020B0503020204020204" pitchFamily="34" charset="-122"/>
              </a:rPr>
              <a:t>tag</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用这个</a:t>
            </a:r>
            <a:r>
              <a:rPr lang="en" altLang="zh-CN" sz="3000" dirty="0">
                <a:latin typeface="Microsoft YaHei" panose="020B0503020204020204" pitchFamily="34" charset="-122"/>
                <a:ea typeface="Microsoft YaHei" panose="020B0503020204020204" pitchFamily="34" charset="-122"/>
              </a:rPr>
              <a:t>tag</a:t>
            </a:r>
            <a:r>
              <a:rPr lang="zh-CN" altLang="en-US" sz="3000" dirty="0">
                <a:latin typeface="Microsoft YaHei" panose="020B0503020204020204" pitchFamily="34" charset="-122"/>
                <a:ea typeface="Microsoft YaHei" panose="020B0503020204020204" pitchFamily="34" charset="-122"/>
              </a:rPr>
              <a:t>作为</a:t>
            </a:r>
            <a:r>
              <a:rPr lang="en" altLang="zh-CN" sz="3000" dirty="0">
                <a:latin typeface="Microsoft YaHei" panose="020B0503020204020204" pitchFamily="34" charset="-122"/>
                <a:ea typeface="Microsoft YaHei" panose="020B0503020204020204" pitchFamily="34" charset="-122"/>
              </a:rPr>
              <a:t>anchor points</a:t>
            </a:r>
            <a:r>
              <a:rPr lang="zh-CN" altLang="en-US" sz="3000" dirty="0">
                <a:latin typeface="Microsoft YaHei" panose="020B0503020204020204" pitchFamily="34" charset="-122"/>
                <a:ea typeface="Microsoft YaHei" panose="020B0503020204020204" pitchFamily="34" charset="-122"/>
              </a:rPr>
              <a:t>来辅助学习</a:t>
            </a:r>
            <a:r>
              <a:rPr lang="en" altLang="zh-CN" sz="3000" dirty="0">
                <a:latin typeface="Microsoft YaHei" panose="020B0503020204020204" pitchFamily="34" charset="-122"/>
                <a:ea typeface="Microsoft YaHei" panose="020B0503020204020204" pitchFamily="34" charset="-122"/>
              </a:rPr>
              <a:t>image</a:t>
            </a:r>
            <a:r>
              <a:rPr lang="zh-CN" altLang="en-US" sz="3000" dirty="0">
                <a:latin typeface="Microsoft YaHei" panose="020B0503020204020204" pitchFamily="34" charset="-122"/>
                <a:ea typeface="Microsoft YaHei" panose="020B0503020204020204" pitchFamily="34" charset="-122"/>
              </a:rPr>
              <a:t>跟</a:t>
            </a:r>
            <a:r>
              <a:rPr lang="en" altLang="zh-CN" sz="3000" dirty="0">
                <a:latin typeface="Microsoft YaHei" panose="020B0503020204020204" pitchFamily="34" charset="-122"/>
                <a:ea typeface="Microsoft YaHei" panose="020B0503020204020204" pitchFamily="34" charset="-122"/>
              </a:rPr>
              <a:t>text</a:t>
            </a:r>
            <a:r>
              <a:rPr lang="zh-CN" altLang="en-US" sz="3000" dirty="0">
                <a:latin typeface="Microsoft YaHei" panose="020B0503020204020204" pitchFamily="34" charset="-122"/>
                <a:ea typeface="Microsoft YaHei" panose="020B0503020204020204" pitchFamily="34" charset="-122"/>
              </a:rPr>
              <a:t>之间</a:t>
            </a:r>
            <a:r>
              <a:rPr lang="en" altLang="zh-CN" sz="3000" dirty="0">
                <a:latin typeface="Microsoft YaHei" panose="020B0503020204020204" pitchFamily="34" charset="-122"/>
                <a:ea typeface="Microsoft YaHei" panose="020B0503020204020204" pitchFamily="34" charset="-122"/>
              </a:rPr>
              <a:t>semantic alignments</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这样也能更好的对齐</a:t>
            </a:r>
            <a:r>
              <a:rPr lang="en" altLang="zh-CN" sz="3000" dirty="0">
                <a:latin typeface="Microsoft YaHei" panose="020B0503020204020204" pitchFamily="34" charset="-122"/>
                <a:ea typeface="Microsoft YaHei" panose="020B0503020204020204" pitchFamily="34" charset="-122"/>
              </a:rPr>
              <a:t>image object feature</a:t>
            </a:r>
            <a:r>
              <a:rPr lang="zh-CN" altLang="en-US" sz="3000" dirty="0">
                <a:latin typeface="Microsoft YaHei" panose="020B0503020204020204" pitchFamily="34" charset="-122"/>
                <a:ea typeface="Microsoft YaHei" panose="020B0503020204020204" pitchFamily="34" charset="-122"/>
              </a:rPr>
              <a:t>。</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r>
              <a:rPr lang="zh-CN" altLang="en-US" sz="3000" dirty="0">
                <a:latin typeface="Microsoft YaHei" panose="020B0503020204020204" pitchFamily="34" charset="-122"/>
                <a:ea typeface="Microsoft YaHei" panose="020B0503020204020204" pitchFamily="34" charset="-122"/>
              </a:rPr>
              <a:t>获得了目前</a:t>
            </a:r>
            <a:r>
              <a:rPr lang="en-US" altLang="zh-CN" sz="3000" dirty="0">
                <a:latin typeface="Microsoft YaHei" panose="020B0503020204020204" pitchFamily="34" charset="-122"/>
                <a:ea typeface="Microsoft YaHei" panose="020B0503020204020204" pitchFamily="34" charset="-122"/>
              </a:rPr>
              <a:t>Image-base VL-PT</a:t>
            </a:r>
            <a:r>
              <a:rPr lang="zh-CN" altLang="en-US" sz="3000" dirty="0">
                <a:latin typeface="Microsoft YaHei" panose="020B0503020204020204" pitchFamily="34" charset="-122"/>
                <a:ea typeface="Microsoft YaHei" panose="020B0503020204020204" pitchFamily="34" charset="-122"/>
              </a:rPr>
              <a:t>文章中所有任务的最好结果。</a:t>
            </a:r>
            <a:endParaRPr lang="en-US" altLang="zh-CN" sz="3000" dirty="0">
              <a:latin typeface="Microsoft YaHei" panose="020B0503020204020204" pitchFamily="34" charset="-122"/>
              <a:ea typeface="Microsoft YaHei" panose="020B0503020204020204" pitchFamily="34" charset="-122"/>
            </a:endParaRPr>
          </a:p>
        </p:txBody>
      </p:sp>
      <p:sp>
        <p:nvSpPr>
          <p:cNvPr id="8" name="圆形">
            <a:extLst>
              <a:ext uri="{FF2B5EF4-FFF2-40B4-BE49-F238E27FC236}">
                <a16:creationId xmlns:a16="http://schemas.microsoft.com/office/drawing/2014/main" id="{A1ED0607-EF34-9A4D-AA67-607737ACD563}"/>
              </a:ext>
            </a:extLst>
          </p:cNvPr>
          <p:cNvSpPr/>
          <p:nvPr/>
        </p:nvSpPr>
        <p:spPr>
          <a:xfrm>
            <a:off x="911798" y="3004060"/>
            <a:ext cx="619275" cy="619276"/>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文本框 8">
            <a:extLst>
              <a:ext uri="{FF2B5EF4-FFF2-40B4-BE49-F238E27FC236}">
                <a16:creationId xmlns:a16="http://schemas.microsoft.com/office/drawing/2014/main" id="{F5B63C34-3F8B-CD43-BC9A-B1F4827BF12A}"/>
              </a:ext>
            </a:extLst>
          </p:cNvPr>
          <p:cNvSpPr txBox="1"/>
          <p:nvPr/>
        </p:nvSpPr>
        <p:spPr>
          <a:xfrm>
            <a:off x="1704959" y="3031849"/>
            <a:ext cx="21579583"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 altLang="zh-CN" b="0" dirty="0">
                <a:latin typeface="Microsoft YaHei" panose="020B0503020204020204" pitchFamily="34" charset="-122"/>
                <a:ea typeface="Microsoft YaHei" panose="020B0503020204020204" pitchFamily="34" charset="-122"/>
                <a:cs typeface="Calibri" panose="020F0502020204030204" pitchFamily="34" charset="0"/>
              </a:rPr>
              <a:t>Oscar: Object-Semantics Aligned Pre-training for Vision-Language Tasks </a:t>
            </a:r>
            <a:r>
              <a:rPr lang="en-US" altLang="zh-CN" b="0" dirty="0">
                <a:latin typeface="Microsoft YaHei" panose="020B0503020204020204" pitchFamily="34" charset="-122"/>
                <a:ea typeface="Microsoft YaHei" panose="020B0503020204020204" pitchFamily="34" charset="-122"/>
                <a:cs typeface="Calibri" panose="020F0502020204030204" pitchFamily="34" charset="0"/>
              </a:rPr>
              <a:t>--- Microsoft, </a:t>
            </a:r>
            <a:r>
              <a:rPr lang="en-US" altLang="zh-CN" b="0" dirty="0" err="1">
                <a:latin typeface="Microsoft YaHei" panose="020B0503020204020204" pitchFamily="34" charset="-122"/>
                <a:ea typeface="Microsoft YaHei" panose="020B0503020204020204" pitchFamily="34" charset="-122"/>
                <a:cs typeface="Calibri" panose="020F0502020204030204" pitchFamily="34" charset="0"/>
              </a:rPr>
              <a:t>arXiv</a:t>
            </a:r>
            <a:r>
              <a:rPr lang="en-US" altLang="zh-CN" b="0" dirty="0">
                <a:latin typeface="Microsoft YaHei" panose="020B0503020204020204" pitchFamily="34" charset="-122"/>
                <a:ea typeface="Microsoft YaHei" panose="020B0503020204020204" pitchFamily="34" charset="-122"/>
                <a:cs typeface="Calibri" panose="020F0502020204030204" pitchFamily="34" charset="0"/>
              </a:rPr>
              <a:t> 2020/04</a:t>
            </a:r>
            <a:endParaRPr lang="en-US" altLang="ja-JP" b="0" dirty="0">
              <a:latin typeface="Microsoft YaHei" panose="020B0503020204020204" pitchFamily="34" charset="-122"/>
              <a:ea typeface="Microsoft YaHei" panose="020B0503020204020204" pitchFamily="34" charset="-122"/>
              <a:cs typeface="Calibri" panose="020F0502020204030204" pitchFamily="34" charset="0"/>
            </a:endParaRPr>
          </a:p>
        </p:txBody>
      </p:sp>
      <p:pic>
        <p:nvPicPr>
          <p:cNvPr id="2" name="图片 1">
            <a:extLst>
              <a:ext uri="{FF2B5EF4-FFF2-40B4-BE49-F238E27FC236}">
                <a16:creationId xmlns:a16="http://schemas.microsoft.com/office/drawing/2014/main" id="{494FA4EF-3D0C-2944-B24B-C4313D9E7E02}"/>
              </a:ext>
            </a:extLst>
          </p:cNvPr>
          <p:cNvPicPr>
            <a:picLocks noChangeAspect="1"/>
          </p:cNvPicPr>
          <p:nvPr/>
        </p:nvPicPr>
        <p:blipFill>
          <a:blip r:embed="rId2"/>
          <a:stretch>
            <a:fillRect/>
          </a:stretch>
        </p:blipFill>
        <p:spPr>
          <a:xfrm>
            <a:off x="1531073" y="5540293"/>
            <a:ext cx="12328017" cy="5143858"/>
          </a:xfrm>
          <a:prstGeom prst="rect">
            <a:avLst/>
          </a:prstGeom>
        </p:spPr>
      </p:pic>
    </p:spTree>
    <p:extLst>
      <p:ext uri="{BB962C8B-B14F-4D97-AF65-F5344CB8AC3E}">
        <p14:creationId xmlns:p14="http://schemas.microsoft.com/office/powerpoint/2010/main" val="126295770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文字示意">
            <a:extLst>
              <a:ext uri="{FF2B5EF4-FFF2-40B4-BE49-F238E27FC236}">
                <a16:creationId xmlns:a16="http://schemas.microsoft.com/office/drawing/2014/main" id="{89EF9B43-B6CD-C84B-9F5B-692292E46821}"/>
              </a:ext>
            </a:extLst>
          </p:cNvPr>
          <p:cNvSpPr txBox="1"/>
          <p:nvPr/>
        </p:nvSpPr>
        <p:spPr>
          <a:xfrm>
            <a:off x="911798" y="636054"/>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en-US" sz="5400" dirty="0" err="1">
                <a:latin typeface="微软雅黑" panose="020B0503020204020204" charset="-122"/>
                <a:ea typeface="微软雅黑" panose="020B0503020204020204" charset="-122"/>
              </a:rPr>
              <a:t>总结</a:t>
            </a:r>
            <a:endParaRPr sz="5400" dirty="0">
              <a:latin typeface="微软雅黑" panose="020B0503020204020204" charset="-122"/>
              <a:ea typeface="微软雅黑" panose="020B0503020204020204" charset="-122"/>
            </a:endParaRPr>
          </a:p>
        </p:txBody>
      </p:sp>
      <p:sp>
        <p:nvSpPr>
          <p:cNvPr id="9" name="文本框 8">
            <a:extLst>
              <a:ext uri="{FF2B5EF4-FFF2-40B4-BE49-F238E27FC236}">
                <a16:creationId xmlns:a16="http://schemas.microsoft.com/office/drawing/2014/main" id="{F5B63C34-3F8B-CD43-BC9A-B1F4827BF12A}"/>
              </a:ext>
            </a:extLst>
          </p:cNvPr>
          <p:cNvSpPr txBox="1"/>
          <p:nvPr/>
        </p:nvSpPr>
        <p:spPr>
          <a:xfrm>
            <a:off x="2391756" y="3203859"/>
            <a:ext cx="19600488" cy="287258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lang="zh-CN" altLang="en-US" b="0" dirty="0">
                <a:latin typeface="Microsoft YaHei" panose="020B0503020204020204" pitchFamily="34" charset="-122"/>
                <a:ea typeface="Microsoft YaHei" panose="020B0503020204020204" pitchFamily="34" charset="-122"/>
              </a:rPr>
              <a:t>大数据背景下，多模态数据对同一对象的描述存在形式多源异构、内在语义一致的特点。不同的模态形式分别描述对象在某一特定角度下的特征。多模态学习在实际应用中有着广阔前景。</a:t>
            </a:r>
            <a:endParaRPr lang="en-US" altLang="zh-CN" b="0" dirty="0">
              <a:latin typeface="Microsoft YaHei" panose="020B0503020204020204" pitchFamily="34" charset="-122"/>
              <a:ea typeface="Microsoft YaHei" panose="020B0503020204020204" pitchFamily="34" charset="-122"/>
            </a:endParaRPr>
          </a:p>
          <a:p>
            <a:pPr algn="l">
              <a:lnSpc>
                <a:spcPct val="150000"/>
              </a:lnSpc>
            </a:pPr>
            <a:r>
              <a:rPr lang="zh-CN" altLang="en-US" b="0" dirty="0">
                <a:latin typeface="Microsoft YaHei" panose="020B0503020204020204" pitchFamily="34" charset="-122"/>
                <a:ea typeface="Microsoft YaHei" panose="020B0503020204020204" pitchFamily="34" charset="-122"/>
              </a:rPr>
              <a:t>随着机器学习技术的发展，多模态学习领域的研究热点逐渐从经典的统计学习方法转移到深度学习方法。最近，多模态</a:t>
            </a:r>
            <a:r>
              <a:rPr lang="en-US" altLang="zh-CN" b="0" dirty="0">
                <a:latin typeface="Microsoft YaHei" panose="020B0503020204020204" pitchFamily="34" charset="-122"/>
                <a:ea typeface="Microsoft YaHei" panose="020B0503020204020204" pitchFamily="34" charset="-122"/>
              </a:rPr>
              <a:t>BERT</a:t>
            </a:r>
            <a:r>
              <a:rPr lang="zh-CN" altLang="en-US" b="0" dirty="0">
                <a:latin typeface="Microsoft YaHei" panose="020B0503020204020204" pitchFamily="34" charset="-122"/>
                <a:ea typeface="Microsoft YaHei" panose="020B0503020204020204" pitchFamily="34" charset="-122"/>
              </a:rPr>
              <a:t>已经成为新的研究热点。</a:t>
            </a:r>
            <a:endParaRPr lang="en-US" altLang="zh-CN" b="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3459227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矩形"/>
          <p:cNvSpPr/>
          <p:nvPr/>
        </p:nvSpPr>
        <p:spPr>
          <a:xfrm>
            <a:off x="0" y="-1"/>
            <a:ext cx="24384000" cy="11072820"/>
          </a:xfrm>
          <a:prstGeom prst="rect">
            <a:avLst/>
          </a:prstGeom>
          <a:solidFill>
            <a:srgbClr val="FFC3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pic>
        <p:nvPicPr>
          <p:cNvPr id="8" name="图像" descr="图像"/>
          <p:cNvPicPr>
            <a:picLocks noChangeAspect="1"/>
          </p:cNvPicPr>
          <p:nvPr/>
        </p:nvPicPr>
        <p:blipFill>
          <a:blip r:embed="rId2"/>
          <a:stretch>
            <a:fillRect/>
          </a:stretch>
        </p:blipFill>
        <p:spPr>
          <a:xfrm>
            <a:off x="1343750" y="12025868"/>
            <a:ext cx="4572001" cy="822522"/>
          </a:xfrm>
          <a:prstGeom prst="rect">
            <a:avLst/>
          </a:prstGeom>
          <a:ln w="12700">
            <a:miter lim="400000"/>
            <a:headEnd/>
            <a:tailEnd/>
          </a:ln>
        </p:spPr>
      </p:pic>
      <p:sp>
        <p:nvSpPr>
          <p:cNvPr id="2" name="美团点评PPT模板…"/>
          <p:cNvSpPr txBox="1"/>
          <p:nvPr/>
        </p:nvSpPr>
        <p:spPr>
          <a:xfrm>
            <a:off x="8302507" y="5001080"/>
            <a:ext cx="7778985" cy="3426579"/>
          </a:xfrm>
          <a:prstGeom prst="rect">
            <a:avLst/>
          </a:prstGeom>
          <a:ln w="12700">
            <a:miter lim="400000"/>
          </a:ln>
        </p:spPr>
        <p:txBody>
          <a:bodyPr wrap="square" lIns="50800" tIns="50800" rIns="50800" bIns="50800">
            <a:spAutoFit/>
          </a:bodyPr>
          <a:lstStyle/>
          <a:p>
            <a:pPr algn="l" defTabSz="584200">
              <a:lnSpc>
                <a:spcPct val="120000"/>
              </a:lnSpc>
              <a:defRPr sz="12000" b="0">
                <a:latin typeface="PingFang SC Semibold"/>
                <a:ea typeface="PingFang SC Semibold"/>
                <a:cs typeface="PingFang SC Semibold"/>
                <a:sym typeface="PingFang SC Semibold"/>
              </a:defRPr>
            </a:pPr>
            <a:r>
              <a:rPr lang="en-US" altLang="zh-CN" dirty="0">
                <a:latin typeface="微软雅黑" panose="020B0503020204020204" charset="-122"/>
                <a:ea typeface="微软雅黑" panose="020B0503020204020204" charset="-122"/>
                <a:cs typeface="微软雅黑" panose="020B0503020204020204" charset="-122"/>
              </a:rPr>
              <a:t>Thank</a:t>
            </a:r>
            <a:r>
              <a:rPr lang="zh-CN" altLang="en-US" dirty="0">
                <a:latin typeface="微软雅黑" panose="020B0503020204020204" charset="-122"/>
                <a:ea typeface="微软雅黑" panose="020B0503020204020204" charset="-122"/>
                <a:cs typeface="微软雅黑" panose="020B0503020204020204" charset="-122"/>
              </a:rPr>
              <a:t> </a:t>
            </a:r>
            <a:r>
              <a:rPr lang="en-US" altLang="zh-CN" dirty="0">
                <a:latin typeface="微软雅黑" panose="020B0503020204020204" charset="-122"/>
                <a:ea typeface="微软雅黑" panose="020B0503020204020204" charset="-122"/>
                <a:cs typeface="微软雅黑" panose="020B0503020204020204" charset="-122"/>
              </a:rPr>
              <a:t>you</a:t>
            </a:r>
          </a:p>
          <a:p>
            <a:pPr algn="l" defTabSz="584200">
              <a:lnSpc>
                <a:spcPct val="120000"/>
              </a:lnSpc>
              <a:defRPr sz="12000" b="0">
                <a:latin typeface="PingFang SC Semibold"/>
                <a:ea typeface="PingFang SC Semibold"/>
                <a:cs typeface="PingFang SC Semibold"/>
                <a:sym typeface="PingFang SC Semibold"/>
              </a:defRPr>
            </a:pPr>
            <a:endParaRPr sz="60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3233180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平行四边形 21">
            <a:extLst>
              <a:ext uri="{FF2B5EF4-FFF2-40B4-BE49-F238E27FC236}">
                <a16:creationId xmlns:a16="http://schemas.microsoft.com/office/drawing/2014/main" id="{9A300815-BEE9-1C41-AA33-857A51CEA436}"/>
              </a:ext>
            </a:extLst>
          </p:cNvPr>
          <p:cNvSpPr/>
          <p:nvPr/>
        </p:nvSpPr>
        <p:spPr>
          <a:xfrm>
            <a:off x="1968138" y="5513013"/>
            <a:ext cx="893934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平行四边形 22">
            <a:extLst>
              <a:ext uri="{FF2B5EF4-FFF2-40B4-BE49-F238E27FC236}">
                <a16:creationId xmlns:a16="http://schemas.microsoft.com/office/drawing/2014/main" id="{84824BBB-386E-AA47-89C1-4C4F7043440A}"/>
              </a:ext>
            </a:extLst>
          </p:cNvPr>
          <p:cNvSpPr/>
          <p:nvPr/>
        </p:nvSpPr>
        <p:spPr>
          <a:xfrm>
            <a:off x="1968137" y="6989346"/>
            <a:ext cx="893934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平行四边形 23">
            <a:extLst>
              <a:ext uri="{FF2B5EF4-FFF2-40B4-BE49-F238E27FC236}">
                <a16:creationId xmlns:a16="http://schemas.microsoft.com/office/drawing/2014/main" id="{2C39AC1E-6806-4345-9D86-B31F8E25D6EF}"/>
              </a:ext>
            </a:extLst>
          </p:cNvPr>
          <p:cNvSpPr/>
          <p:nvPr/>
        </p:nvSpPr>
        <p:spPr>
          <a:xfrm>
            <a:off x="1968136" y="8555270"/>
            <a:ext cx="893934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9pPr>
          </a:lstStyle>
          <a:p>
            <a:pPr algn="ctr"/>
            <a:endParaRPr kumimoji="1" lang="zh-CN" altLang="en-US"/>
          </a:p>
        </p:txBody>
      </p:sp>
      <p:sp>
        <p:nvSpPr>
          <p:cNvPr id="25" name="平行四边形 24">
            <a:extLst>
              <a:ext uri="{FF2B5EF4-FFF2-40B4-BE49-F238E27FC236}">
                <a16:creationId xmlns:a16="http://schemas.microsoft.com/office/drawing/2014/main" id="{A7B20AE4-9C63-BA4B-AC9F-EE32E5912849}"/>
              </a:ext>
            </a:extLst>
          </p:cNvPr>
          <p:cNvSpPr/>
          <p:nvPr/>
        </p:nvSpPr>
        <p:spPr>
          <a:xfrm>
            <a:off x="1968136" y="10068659"/>
            <a:ext cx="893934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chemeClr val="lt1"/>
                </a:solidFill>
                <a:effectLst/>
                <a:uFillTx/>
                <a:latin typeface="+mn-lt"/>
                <a:ea typeface="+mn-ea"/>
                <a:cs typeface="+mn-cs"/>
                <a:sym typeface="Helvetica Neue"/>
              </a:defRPr>
            </a:lvl9pPr>
          </a:lstStyle>
          <a:p>
            <a:pPr algn="ctr"/>
            <a:endParaRPr kumimoji="1" lang="zh-CN" altLang="en-US"/>
          </a:p>
        </p:txBody>
      </p:sp>
      <p:sp>
        <p:nvSpPr>
          <p:cNvPr id="13" name="平行四边形 12">
            <a:extLst>
              <a:ext uri="{FF2B5EF4-FFF2-40B4-BE49-F238E27FC236}">
                <a16:creationId xmlns:a16="http://schemas.microsoft.com/office/drawing/2014/main" id="{2C39AC1E-6806-4345-9D86-B31F8E25D6EF}"/>
              </a:ext>
            </a:extLst>
          </p:cNvPr>
          <p:cNvSpPr/>
          <p:nvPr/>
        </p:nvSpPr>
        <p:spPr>
          <a:xfrm>
            <a:off x="1968139" y="3984364"/>
            <a:ext cx="893934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B8749CCD-AC3C-844C-9C9B-22F597E45E90}"/>
              </a:ext>
            </a:extLst>
          </p:cNvPr>
          <p:cNvSpPr txBox="1"/>
          <p:nvPr/>
        </p:nvSpPr>
        <p:spPr>
          <a:xfrm>
            <a:off x="1188245" y="2248968"/>
            <a:ext cx="8412559" cy="6565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just"/>
            <a:r>
              <a:rPr lang="zh-CN" altLang="en-US" sz="3600" b="0" dirty="0">
                <a:latin typeface="Microsoft YaHei" panose="020B0503020204020204" pitchFamily="34" charset="-122"/>
                <a:ea typeface="Microsoft YaHei" panose="020B0503020204020204" pitchFamily="34" charset="-122"/>
              </a:rPr>
              <a:t>多模态学习主要包括以下几个研究方向：</a:t>
            </a:r>
            <a:endParaRPr kumimoji="0" lang="zh-CN" altLang="en-US" sz="3600" b="1"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6" name="圆形">
            <a:extLst>
              <a:ext uri="{FF2B5EF4-FFF2-40B4-BE49-F238E27FC236}">
                <a16:creationId xmlns:a16="http://schemas.microsoft.com/office/drawing/2014/main" id="{13C8E2DE-164A-0C4B-A1D6-BC149781875F}"/>
              </a:ext>
            </a:extLst>
          </p:cNvPr>
          <p:cNvSpPr/>
          <p:nvPr/>
        </p:nvSpPr>
        <p:spPr>
          <a:xfrm>
            <a:off x="1188245" y="4209975"/>
            <a:ext cx="432000" cy="432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7" name="#000000(标题正文等)">
            <a:extLst>
              <a:ext uri="{FF2B5EF4-FFF2-40B4-BE49-F238E27FC236}">
                <a16:creationId xmlns:a16="http://schemas.microsoft.com/office/drawing/2014/main" id="{4255DB21-97BF-5F47-A545-5F65E12CC2E1}"/>
              </a:ext>
            </a:extLst>
          </p:cNvPr>
          <p:cNvSpPr txBox="1"/>
          <p:nvPr/>
        </p:nvSpPr>
        <p:spPr>
          <a:xfrm>
            <a:off x="2082440" y="4097680"/>
            <a:ext cx="9069973" cy="65659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l"/>
            <a:r>
              <a:rPr lang="zh-CN" altLang="en-US" sz="3600" dirty="0">
                <a:latin typeface="微软雅黑" panose="020B0503020204020204" charset="-122"/>
                <a:ea typeface="微软雅黑" panose="020B0503020204020204" charset="-122"/>
              </a:rPr>
              <a:t>多模态表示</a:t>
            </a:r>
            <a:r>
              <a:rPr lang="en-US" altLang="zh-CN" sz="3600" dirty="0">
                <a:latin typeface="微软雅黑" panose="020B0503020204020204" charset="-122"/>
                <a:ea typeface="微软雅黑" panose="020B0503020204020204" charset="-122"/>
              </a:rPr>
              <a:t>(Multimodal</a:t>
            </a:r>
            <a:r>
              <a:rPr lang="zh-CN" altLang="en-US" sz="3600" dirty="0">
                <a:latin typeface="微软雅黑" panose="020B0503020204020204" charset="-122"/>
                <a:ea typeface="微软雅黑" panose="020B0503020204020204" charset="-122"/>
              </a:rPr>
              <a:t> </a:t>
            </a:r>
            <a:r>
              <a:rPr lang="en-US" altLang="zh-CN" sz="3600" dirty="0">
                <a:latin typeface="微软雅黑" panose="020B0503020204020204" charset="-122"/>
                <a:ea typeface="微软雅黑" panose="020B0503020204020204" charset="-122"/>
              </a:rPr>
              <a:t>Representation)</a:t>
            </a:r>
            <a:endParaRPr sz="3600" dirty="0">
              <a:latin typeface="微软雅黑" panose="020B0503020204020204" charset="-122"/>
              <a:ea typeface="微软雅黑" panose="020B0503020204020204" charset="-122"/>
            </a:endParaRPr>
          </a:p>
        </p:txBody>
      </p:sp>
      <p:sp>
        <p:nvSpPr>
          <p:cNvPr id="8" name="圆形">
            <a:extLst>
              <a:ext uri="{FF2B5EF4-FFF2-40B4-BE49-F238E27FC236}">
                <a16:creationId xmlns:a16="http://schemas.microsoft.com/office/drawing/2014/main" id="{C911E443-55CD-4747-AE1E-7E39C1BB18D1}"/>
              </a:ext>
            </a:extLst>
          </p:cNvPr>
          <p:cNvSpPr/>
          <p:nvPr/>
        </p:nvSpPr>
        <p:spPr>
          <a:xfrm>
            <a:off x="1188245" y="5691844"/>
            <a:ext cx="432000" cy="432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9" name="#000000(标题正文等)">
            <a:extLst>
              <a:ext uri="{FF2B5EF4-FFF2-40B4-BE49-F238E27FC236}">
                <a16:creationId xmlns:a16="http://schemas.microsoft.com/office/drawing/2014/main" id="{FD5A2EE5-128C-5E4C-A8FE-1723652D3C3D}"/>
              </a:ext>
            </a:extLst>
          </p:cNvPr>
          <p:cNvSpPr txBox="1"/>
          <p:nvPr/>
        </p:nvSpPr>
        <p:spPr>
          <a:xfrm>
            <a:off x="2082442" y="5616863"/>
            <a:ext cx="8939343" cy="65659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l"/>
            <a:r>
              <a:rPr lang="zh-CN" altLang="en-US" sz="3600" dirty="0">
                <a:latin typeface="微软雅黑" panose="020B0503020204020204" charset="-122"/>
                <a:ea typeface="微软雅黑" panose="020B0503020204020204" charset="-122"/>
              </a:rPr>
              <a:t>多模态映射</a:t>
            </a:r>
            <a:r>
              <a:rPr lang="en-US" altLang="zh-CN" sz="3600" dirty="0">
                <a:latin typeface="微软雅黑" panose="020B0503020204020204" charset="-122"/>
                <a:ea typeface="微软雅黑" panose="020B0503020204020204" charset="-122"/>
              </a:rPr>
              <a:t>(Multimodal</a:t>
            </a:r>
            <a:r>
              <a:rPr lang="zh-CN" altLang="en-US" sz="3600" dirty="0">
                <a:latin typeface="微软雅黑" panose="020B0503020204020204" charset="-122"/>
                <a:ea typeface="微软雅黑" panose="020B0503020204020204" charset="-122"/>
              </a:rPr>
              <a:t> </a:t>
            </a:r>
            <a:r>
              <a:rPr lang="en-US" altLang="zh-CN" sz="3600" dirty="0">
                <a:latin typeface="微软雅黑" panose="020B0503020204020204" charset="-122"/>
                <a:ea typeface="微软雅黑" panose="020B0503020204020204" charset="-122"/>
              </a:rPr>
              <a:t>Mapping)</a:t>
            </a:r>
            <a:endParaRPr sz="3600" dirty="0">
              <a:latin typeface="微软雅黑" panose="020B0503020204020204" charset="-122"/>
              <a:ea typeface="微软雅黑" panose="020B0503020204020204" charset="-122"/>
            </a:endParaRPr>
          </a:p>
        </p:txBody>
      </p:sp>
      <p:sp>
        <p:nvSpPr>
          <p:cNvPr id="10" name="圆形">
            <a:extLst>
              <a:ext uri="{FF2B5EF4-FFF2-40B4-BE49-F238E27FC236}">
                <a16:creationId xmlns:a16="http://schemas.microsoft.com/office/drawing/2014/main" id="{0406453D-9397-E24F-B620-DF78B864EF3F}"/>
              </a:ext>
            </a:extLst>
          </p:cNvPr>
          <p:cNvSpPr/>
          <p:nvPr/>
        </p:nvSpPr>
        <p:spPr>
          <a:xfrm>
            <a:off x="1188245" y="7201223"/>
            <a:ext cx="432000" cy="432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11" name="#000000(标题正文等)">
            <a:extLst>
              <a:ext uri="{FF2B5EF4-FFF2-40B4-BE49-F238E27FC236}">
                <a16:creationId xmlns:a16="http://schemas.microsoft.com/office/drawing/2014/main" id="{FF6C46DF-468F-DE49-B534-EB43FD5DF1DD}"/>
              </a:ext>
            </a:extLst>
          </p:cNvPr>
          <p:cNvSpPr txBox="1"/>
          <p:nvPr/>
        </p:nvSpPr>
        <p:spPr>
          <a:xfrm>
            <a:off x="2082440" y="7126242"/>
            <a:ext cx="8580117" cy="65659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l"/>
            <a:r>
              <a:rPr lang="zh-CN" altLang="en-US" sz="3600" dirty="0">
                <a:latin typeface="微软雅黑" panose="020B0503020204020204" charset="-122"/>
                <a:ea typeface="微软雅黑" panose="020B0503020204020204" charset="-122"/>
              </a:rPr>
              <a:t>多模态对齐</a:t>
            </a:r>
            <a:r>
              <a:rPr lang="en-US" altLang="zh-CN" sz="3600" dirty="0">
                <a:latin typeface="微软雅黑" panose="020B0503020204020204" charset="-122"/>
                <a:ea typeface="微软雅黑" panose="020B0503020204020204" charset="-122"/>
              </a:rPr>
              <a:t>(Multimodal</a:t>
            </a:r>
            <a:r>
              <a:rPr lang="zh-CN" altLang="en-US" sz="3600" dirty="0">
                <a:latin typeface="微软雅黑" panose="020B0503020204020204" charset="-122"/>
                <a:ea typeface="微软雅黑" panose="020B0503020204020204" charset="-122"/>
              </a:rPr>
              <a:t> </a:t>
            </a:r>
            <a:r>
              <a:rPr lang="en-US" altLang="zh-CN" sz="3600" dirty="0">
                <a:latin typeface="微软雅黑" panose="020B0503020204020204" charset="-122"/>
                <a:ea typeface="微软雅黑" panose="020B0503020204020204" charset="-122"/>
              </a:rPr>
              <a:t>Alignment)</a:t>
            </a:r>
            <a:endParaRPr sz="3600" dirty="0">
              <a:latin typeface="微软雅黑" panose="020B0503020204020204" charset="-122"/>
              <a:ea typeface="微软雅黑" panose="020B0503020204020204" charset="-122"/>
            </a:endParaRPr>
          </a:p>
        </p:txBody>
      </p:sp>
      <p:sp>
        <p:nvSpPr>
          <p:cNvPr id="14" name="圆形">
            <a:extLst>
              <a:ext uri="{FF2B5EF4-FFF2-40B4-BE49-F238E27FC236}">
                <a16:creationId xmlns:a16="http://schemas.microsoft.com/office/drawing/2014/main" id="{2F0D71DB-1219-6144-9311-667FB9F55A3D}"/>
              </a:ext>
            </a:extLst>
          </p:cNvPr>
          <p:cNvSpPr/>
          <p:nvPr/>
        </p:nvSpPr>
        <p:spPr>
          <a:xfrm>
            <a:off x="1188245" y="8738112"/>
            <a:ext cx="432000" cy="432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16" name="#000000(标题正文等)">
            <a:extLst>
              <a:ext uri="{FF2B5EF4-FFF2-40B4-BE49-F238E27FC236}">
                <a16:creationId xmlns:a16="http://schemas.microsoft.com/office/drawing/2014/main" id="{B6D8B578-7CBF-2D4A-8AF5-38540ECD8CC5}"/>
              </a:ext>
            </a:extLst>
          </p:cNvPr>
          <p:cNvSpPr txBox="1"/>
          <p:nvPr/>
        </p:nvSpPr>
        <p:spPr>
          <a:xfrm>
            <a:off x="2082441" y="8663131"/>
            <a:ext cx="8024944" cy="65659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l"/>
            <a:r>
              <a:rPr lang="zh-CN" altLang="en-US" sz="3600" dirty="0">
                <a:latin typeface="微软雅黑" panose="020B0503020204020204" charset="-122"/>
                <a:ea typeface="微软雅黑" panose="020B0503020204020204" charset="-122"/>
              </a:rPr>
              <a:t>多模态融合</a:t>
            </a:r>
            <a:r>
              <a:rPr lang="en-US" altLang="zh-CN" sz="3600" dirty="0">
                <a:latin typeface="微软雅黑" panose="020B0503020204020204" charset="-122"/>
                <a:ea typeface="微软雅黑" panose="020B0503020204020204" charset="-122"/>
              </a:rPr>
              <a:t>(Multimodal</a:t>
            </a:r>
            <a:r>
              <a:rPr lang="zh-CN" altLang="en-US" sz="3600" dirty="0">
                <a:latin typeface="微软雅黑" panose="020B0503020204020204" charset="-122"/>
                <a:ea typeface="微软雅黑" panose="020B0503020204020204" charset="-122"/>
              </a:rPr>
              <a:t> </a:t>
            </a:r>
            <a:r>
              <a:rPr lang="en-US" altLang="zh-CN" sz="3600" dirty="0">
                <a:latin typeface="微软雅黑" panose="020B0503020204020204" charset="-122"/>
                <a:ea typeface="微软雅黑" panose="020B0503020204020204" charset="-122"/>
              </a:rPr>
              <a:t>Fusion)</a:t>
            </a:r>
            <a:endParaRPr sz="3600" dirty="0">
              <a:latin typeface="微软雅黑" panose="020B0503020204020204" charset="-122"/>
              <a:ea typeface="微软雅黑" panose="020B0503020204020204" charset="-122"/>
            </a:endParaRPr>
          </a:p>
        </p:txBody>
      </p:sp>
      <p:sp>
        <p:nvSpPr>
          <p:cNvPr id="17" name="圆形">
            <a:extLst>
              <a:ext uri="{FF2B5EF4-FFF2-40B4-BE49-F238E27FC236}">
                <a16:creationId xmlns:a16="http://schemas.microsoft.com/office/drawing/2014/main" id="{A018985D-1C96-DC4B-A72B-C49240E4030E}"/>
              </a:ext>
            </a:extLst>
          </p:cNvPr>
          <p:cNvSpPr/>
          <p:nvPr/>
        </p:nvSpPr>
        <p:spPr>
          <a:xfrm>
            <a:off x="1188245" y="10247490"/>
            <a:ext cx="432000" cy="432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a:p>
        </p:txBody>
      </p:sp>
      <p:sp>
        <p:nvSpPr>
          <p:cNvPr id="18" name="#000000(标题正文等)">
            <a:extLst>
              <a:ext uri="{FF2B5EF4-FFF2-40B4-BE49-F238E27FC236}">
                <a16:creationId xmlns:a16="http://schemas.microsoft.com/office/drawing/2014/main" id="{EF72F408-08AC-C746-808F-B3909332EDDB}"/>
              </a:ext>
            </a:extLst>
          </p:cNvPr>
          <p:cNvSpPr txBox="1"/>
          <p:nvPr/>
        </p:nvSpPr>
        <p:spPr>
          <a:xfrm>
            <a:off x="2082440" y="10172509"/>
            <a:ext cx="4861908" cy="656590"/>
          </a:xfrm>
          <a:prstGeom prst="rect">
            <a:avLst/>
          </a:prstGeom>
          <a:ln w="12700">
            <a:miter lim="400000"/>
          </a:ln>
        </p:spPr>
        <p:txBody>
          <a:bodyPr wrap="non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l"/>
            <a:r>
              <a:rPr lang="zh-CN" altLang="en-US" sz="3600" dirty="0">
                <a:latin typeface="微软雅黑" panose="020B0503020204020204" charset="-122"/>
                <a:ea typeface="微软雅黑" panose="020B0503020204020204" charset="-122"/>
              </a:rPr>
              <a:t>协同学习</a:t>
            </a:r>
            <a:r>
              <a:rPr lang="en-US" altLang="zh-CN" sz="3600" dirty="0">
                <a:latin typeface="微软雅黑" panose="020B0503020204020204" charset="-122"/>
                <a:ea typeface="微软雅黑" panose="020B0503020204020204" charset="-122"/>
              </a:rPr>
              <a:t>(Co-learning)</a:t>
            </a:r>
            <a:endParaRPr sz="36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78162129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平行四边形 16">
            <a:extLst>
              <a:ext uri="{FF2B5EF4-FFF2-40B4-BE49-F238E27FC236}">
                <a16:creationId xmlns:a16="http://schemas.microsoft.com/office/drawing/2014/main" id="{FD95042D-5131-8149-92B8-2046225DC807}"/>
              </a:ext>
            </a:extLst>
          </p:cNvPr>
          <p:cNvSpPr/>
          <p:nvPr/>
        </p:nvSpPr>
        <p:spPr>
          <a:xfrm>
            <a:off x="911798" y="2359655"/>
            <a:ext cx="295940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标题文字示意">
            <a:extLst>
              <a:ext uri="{FF2B5EF4-FFF2-40B4-BE49-F238E27FC236}">
                <a16:creationId xmlns:a16="http://schemas.microsoft.com/office/drawing/2014/main" id="{89EF9B43-B6CD-C84B-9F5B-692292E46821}"/>
              </a:ext>
            </a:extLst>
          </p:cNvPr>
          <p:cNvSpPr txBox="1"/>
          <p:nvPr/>
        </p:nvSpPr>
        <p:spPr>
          <a:xfrm>
            <a:off x="911798" y="880983"/>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研究方向</a:t>
            </a:r>
            <a:endParaRPr sz="5400" dirty="0">
              <a:latin typeface="微软雅黑" panose="020B0503020204020204" charset="-122"/>
              <a:ea typeface="微软雅黑" panose="020B0503020204020204" charset="-122"/>
            </a:endParaRPr>
          </a:p>
        </p:txBody>
      </p:sp>
      <p:sp>
        <p:nvSpPr>
          <p:cNvPr id="7" name="#000000(标题正文等)">
            <a:extLst>
              <a:ext uri="{FF2B5EF4-FFF2-40B4-BE49-F238E27FC236}">
                <a16:creationId xmlns:a16="http://schemas.microsoft.com/office/drawing/2014/main" id="{4255DB21-97BF-5F47-A545-5F65E12CC2E1}"/>
              </a:ext>
            </a:extLst>
          </p:cNvPr>
          <p:cNvSpPr txBox="1"/>
          <p:nvPr/>
        </p:nvSpPr>
        <p:spPr>
          <a:xfrm>
            <a:off x="912310" y="2459683"/>
            <a:ext cx="2959403" cy="65659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zh-CN" altLang="en-US" sz="3600" dirty="0">
                <a:latin typeface="微软雅黑" panose="020B0503020204020204" charset="-122"/>
                <a:ea typeface="微软雅黑" panose="020B0503020204020204" charset="-122"/>
              </a:rPr>
              <a:t>多模态表示</a:t>
            </a:r>
            <a:endParaRPr sz="3600" dirty="0">
              <a:latin typeface="微软雅黑" panose="020B0503020204020204" charset="-122"/>
              <a:ea typeface="微软雅黑" panose="020B0503020204020204" charset="-122"/>
            </a:endParaRPr>
          </a:p>
        </p:txBody>
      </p:sp>
      <p:sp>
        <p:nvSpPr>
          <p:cNvPr id="9" name="#000000(标题正文等)">
            <a:extLst>
              <a:ext uri="{FF2B5EF4-FFF2-40B4-BE49-F238E27FC236}">
                <a16:creationId xmlns:a16="http://schemas.microsoft.com/office/drawing/2014/main" id="{FD5A2EE5-128C-5E4C-A8FE-1723652D3C3D}"/>
              </a:ext>
            </a:extLst>
          </p:cNvPr>
          <p:cNvSpPr txBox="1"/>
          <p:nvPr/>
        </p:nvSpPr>
        <p:spPr>
          <a:xfrm>
            <a:off x="1861397" y="3614223"/>
            <a:ext cx="20661206" cy="2271648"/>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表示学习的目的是将被研究对象（结构化数据、图像、视频、语音、文本等）中所蕴含的语义信息抽象为实值向量，以获取多模态共作用语义表示。多模态表示学习到的特征可以用来做信息检索，也可以用于的分类</a:t>
            </a:r>
            <a:r>
              <a:rPr lang="en-US" altLang="zh-C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回归任务。主要包括两大研究方向：联合表示（</a:t>
            </a:r>
            <a:r>
              <a:rPr lang="en" altLang="zh-CN" sz="3000" dirty="0">
                <a:latin typeface="Microsoft YaHei" panose="020B0503020204020204" pitchFamily="34" charset="-122"/>
                <a:ea typeface="Microsoft YaHei" panose="020B0503020204020204" pitchFamily="34" charset="-122"/>
              </a:rPr>
              <a:t>Joint Representations</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和协同表示（</a:t>
            </a:r>
            <a:r>
              <a:rPr lang="en" altLang="zh-CN" sz="3000" dirty="0">
                <a:latin typeface="Microsoft YaHei" panose="020B0503020204020204" pitchFamily="34" charset="-122"/>
                <a:ea typeface="Microsoft YaHei" panose="020B0503020204020204" pitchFamily="34" charset="-122"/>
              </a:rPr>
              <a:t>Coordinated Representations</a:t>
            </a:r>
            <a:r>
              <a:rPr lang="zh-CN" altLang="e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endParaRPr sz="3000" dirty="0">
              <a:latin typeface="Microsoft YaHei" panose="020B0503020204020204" pitchFamily="34" charset="-122"/>
              <a:ea typeface="Microsoft YaHei" panose="020B0503020204020204" pitchFamily="34" charset="-122"/>
            </a:endParaRPr>
          </a:p>
        </p:txBody>
      </p:sp>
      <p:sp>
        <p:nvSpPr>
          <p:cNvPr id="12" name="圆形">
            <a:extLst>
              <a:ext uri="{FF2B5EF4-FFF2-40B4-BE49-F238E27FC236}">
                <a16:creationId xmlns:a16="http://schemas.microsoft.com/office/drawing/2014/main" id="{9D614187-32E2-BE40-A75D-679E32CE825A}"/>
              </a:ext>
            </a:extLst>
          </p:cNvPr>
          <p:cNvSpPr/>
          <p:nvPr/>
        </p:nvSpPr>
        <p:spPr>
          <a:xfrm>
            <a:off x="1861397" y="5693750"/>
            <a:ext cx="360000" cy="360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sz="1800" dirty="0"/>
          </a:p>
        </p:txBody>
      </p:sp>
      <p:sp>
        <p:nvSpPr>
          <p:cNvPr id="13" name="文本框 12">
            <a:extLst>
              <a:ext uri="{FF2B5EF4-FFF2-40B4-BE49-F238E27FC236}">
                <a16:creationId xmlns:a16="http://schemas.microsoft.com/office/drawing/2014/main" id="{F6CCE71A-44F8-4543-B002-6869185696A3}"/>
              </a:ext>
            </a:extLst>
          </p:cNvPr>
          <p:cNvSpPr txBox="1"/>
          <p:nvPr/>
        </p:nvSpPr>
        <p:spPr>
          <a:xfrm>
            <a:off x="2351034" y="5591621"/>
            <a:ext cx="1960048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b="0" dirty="0">
                <a:latin typeface="Microsoft YaHei" panose="020B0503020204020204" pitchFamily="34" charset="-122"/>
                <a:ea typeface="Microsoft YaHei" panose="020B0503020204020204" pitchFamily="34" charset="-122"/>
                <a:cs typeface="Times New Roman" panose="02020603050405020304" pitchFamily="18" charset="0"/>
              </a:rPr>
              <a:t>联合表示</a:t>
            </a:r>
            <a:r>
              <a:rPr kumimoji="0" lang="en-US" altLang="zh-CN"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a:t>
            </a:r>
            <a:r>
              <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 </a:t>
            </a:r>
            <a:r>
              <a:rPr lang="zh-CN" altLang="en-US"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将多个模态的信息一起映射到一个统一的多模态向量空间</a:t>
            </a:r>
            <a:endParaRPr kumimoji="0" lang="zh-CN" altLang="en-US" sz="3000" b="0" i="0" u="none" strike="noStrike" cap="none" spc="0" normalizeH="0" baseline="0" dirty="0">
              <a:ln>
                <a:noFill/>
              </a:ln>
              <a:solidFill>
                <a:schemeClr val="tx1"/>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endParaRPr>
          </a:p>
        </p:txBody>
      </p:sp>
      <p:sp>
        <p:nvSpPr>
          <p:cNvPr id="14" name="圆形">
            <a:extLst>
              <a:ext uri="{FF2B5EF4-FFF2-40B4-BE49-F238E27FC236}">
                <a16:creationId xmlns:a16="http://schemas.microsoft.com/office/drawing/2014/main" id="{392A020F-8252-EB45-BE56-A5E718BFA58E}"/>
              </a:ext>
            </a:extLst>
          </p:cNvPr>
          <p:cNvSpPr/>
          <p:nvPr/>
        </p:nvSpPr>
        <p:spPr>
          <a:xfrm>
            <a:off x="1861397" y="6542823"/>
            <a:ext cx="360000" cy="360000"/>
          </a:xfrm>
          <a:prstGeom prst="ellipse">
            <a:avLst/>
          </a:prstGeom>
          <a:solidFill>
            <a:srgbClr val="000000"/>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defTabSz="821690">
              <a:defRPr sz="3600" b="0">
                <a:solidFill>
                  <a:srgbClr val="FFFFFF"/>
                </a:solidFill>
                <a:latin typeface="Helvetica Light"/>
                <a:ea typeface="Helvetica Light"/>
                <a:cs typeface="Helvetica Light"/>
                <a:sym typeface="Helvetica Light"/>
              </a:defRPr>
            </a:pPr>
            <a:endParaRPr sz="1800" dirty="0"/>
          </a:p>
        </p:txBody>
      </p:sp>
      <p:sp>
        <p:nvSpPr>
          <p:cNvPr id="16" name="文本框 3">
            <a:extLst>
              <a:ext uri="{FF2B5EF4-FFF2-40B4-BE49-F238E27FC236}">
                <a16:creationId xmlns:a16="http://schemas.microsoft.com/office/drawing/2014/main" id="{8B0DF3B3-CCEE-214E-B42F-37A734503DF7}"/>
              </a:ext>
            </a:extLst>
          </p:cNvPr>
          <p:cNvSpPr txBox="1"/>
          <p:nvPr/>
        </p:nvSpPr>
        <p:spPr>
          <a:xfrm>
            <a:off x="2351034" y="6452473"/>
            <a:ext cx="211784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l"/>
            <a:r>
              <a:rPr lang="zh-CN" altLang="en-US" b="0" dirty="0">
                <a:latin typeface="Microsoft YaHei" panose="020B0503020204020204" pitchFamily="34" charset="-122"/>
                <a:ea typeface="Microsoft YaHei" panose="020B0503020204020204" pitchFamily="34" charset="-122"/>
                <a:cs typeface="Times New Roman" panose="02020603050405020304" pitchFamily="18" charset="0"/>
              </a:rPr>
              <a:t>协同表示：将多模态中的每个模态分别映射到各自的表示空间，映射后的向量之间满足一定的相关性约束（如线性相关）</a:t>
            </a:r>
            <a:endParaRPr kumimoji="0" lang="zh-CN" altLang="en-US" sz="3000" b="0" i="0" u="none" strike="noStrike" cap="none" spc="0" normalizeH="0" baseline="0" dirty="0">
              <a:ln>
                <a:noFill/>
              </a:ln>
              <a:solidFill>
                <a:schemeClr val="tx1"/>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endParaRPr>
          </a:p>
        </p:txBody>
      </p:sp>
      <p:pic>
        <p:nvPicPr>
          <p:cNvPr id="2" name="图片 1">
            <a:extLst>
              <a:ext uri="{FF2B5EF4-FFF2-40B4-BE49-F238E27FC236}">
                <a16:creationId xmlns:a16="http://schemas.microsoft.com/office/drawing/2014/main" id="{B4B6805F-B083-0640-A194-EB2BF170C89A}"/>
              </a:ext>
            </a:extLst>
          </p:cNvPr>
          <p:cNvPicPr>
            <a:picLocks noChangeAspect="1"/>
          </p:cNvPicPr>
          <p:nvPr/>
        </p:nvPicPr>
        <p:blipFill>
          <a:blip r:embed="rId2"/>
          <a:stretch>
            <a:fillRect/>
          </a:stretch>
        </p:blipFill>
        <p:spPr>
          <a:xfrm>
            <a:off x="3503224" y="7718858"/>
            <a:ext cx="17377551" cy="4586534"/>
          </a:xfrm>
          <a:prstGeom prst="rect">
            <a:avLst/>
          </a:prstGeom>
        </p:spPr>
      </p:pic>
    </p:spTree>
    <p:extLst>
      <p:ext uri="{BB962C8B-B14F-4D97-AF65-F5344CB8AC3E}">
        <p14:creationId xmlns:p14="http://schemas.microsoft.com/office/powerpoint/2010/main" val="317462851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平行四边形 16">
            <a:extLst>
              <a:ext uri="{FF2B5EF4-FFF2-40B4-BE49-F238E27FC236}">
                <a16:creationId xmlns:a16="http://schemas.microsoft.com/office/drawing/2014/main" id="{FD95042D-5131-8149-92B8-2046225DC807}"/>
              </a:ext>
            </a:extLst>
          </p:cNvPr>
          <p:cNvSpPr/>
          <p:nvPr/>
        </p:nvSpPr>
        <p:spPr>
          <a:xfrm>
            <a:off x="911798" y="2359655"/>
            <a:ext cx="295940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标题文字示意">
            <a:extLst>
              <a:ext uri="{FF2B5EF4-FFF2-40B4-BE49-F238E27FC236}">
                <a16:creationId xmlns:a16="http://schemas.microsoft.com/office/drawing/2014/main" id="{89EF9B43-B6CD-C84B-9F5B-692292E46821}"/>
              </a:ext>
            </a:extLst>
          </p:cNvPr>
          <p:cNvSpPr txBox="1"/>
          <p:nvPr/>
        </p:nvSpPr>
        <p:spPr>
          <a:xfrm>
            <a:off x="911798" y="880983"/>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研究方向</a:t>
            </a:r>
            <a:endParaRPr sz="5400" dirty="0">
              <a:latin typeface="微软雅黑" panose="020B0503020204020204" charset="-122"/>
              <a:ea typeface="微软雅黑" panose="020B0503020204020204" charset="-122"/>
            </a:endParaRPr>
          </a:p>
        </p:txBody>
      </p:sp>
      <p:sp>
        <p:nvSpPr>
          <p:cNvPr id="7" name="#000000(标题正文等)">
            <a:extLst>
              <a:ext uri="{FF2B5EF4-FFF2-40B4-BE49-F238E27FC236}">
                <a16:creationId xmlns:a16="http://schemas.microsoft.com/office/drawing/2014/main" id="{4255DB21-97BF-5F47-A545-5F65E12CC2E1}"/>
              </a:ext>
            </a:extLst>
          </p:cNvPr>
          <p:cNvSpPr txBox="1"/>
          <p:nvPr/>
        </p:nvSpPr>
        <p:spPr>
          <a:xfrm>
            <a:off x="912310" y="2459683"/>
            <a:ext cx="2959403" cy="65659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zh-CN" altLang="en-US" sz="3600" dirty="0">
                <a:latin typeface="微软雅黑" panose="020B0503020204020204" charset="-122"/>
                <a:ea typeface="微软雅黑" panose="020B0503020204020204" charset="-122"/>
              </a:rPr>
              <a:t>多模态映射</a:t>
            </a:r>
            <a:endParaRPr sz="3600" dirty="0">
              <a:latin typeface="微软雅黑" panose="020B0503020204020204" charset="-122"/>
              <a:ea typeface="微软雅黑" panose="020B0503020204020204" charset="-122"/>
            </a:endParaRPr>
          </a:p>
        </p:txBody>
      </p:sp>
      <p:sp>
        <p:nvSpPr>
          <p:cNvPr id="9" name="#000000(标题正文等)">
            <a:extLst>
              <a:ext uri="{FF2B5EF4-FFF2-40B4-BE49-F238E27FC236}">
                <a16:creationId xmlns:a16="http://schemas.microsoft.com/office/drawing/2014/main" id="{FD5A2EE5-128C-5E4C-A8FE-1723652D3C3D}"/>
              </a:ext>
            </a:extLst>
          </p:cNvPr>
          <p:cNvSpPr txBox="1"/>
          <p:nvPr/>
        </p:nvSpPr>
        <p:spPr>
          <a:xfrm>
            <a:off x="1861397" y="3891222"/>
            <a:ext cx="20661206" cy="171765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给定实体在一种模态下的表示，多模态映射是将该表示转换成其它模态下表示的过程。常见应用包括：机器翻译、图片描述、语音合成等。</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endParaRPr sz="30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3DCD0E31-1E47-A743-9F90-9816A650F175}"/>
              </a:ext>
            </a:extLst>
          </p:cNvPr>
          <p:cNvPicPr>
            <a:picLocks noChangeAspect="1"/>
          </p:cNvPicPr>
          <p:nvPr/>
        </p:nvPicPr>
        <p:blipFill>
          <a:blip r:embed="rId2"/>
          <a:stretch>
            <a:fillRect/>
          </a:stretch>
        </p:blipFill>
        <p:spPr>
          <a:xfrm>
            <a:off x="1861397" y="6313464"/>
            <a:ext cx="4751674" cy="3547916"/>
          </a:xfrm>
          <a:prstGeom prst="rect">
            <a:avLst/>
          </a:prstGeom>
        </p:spPr>
      </p:pic>
      <p:pic>
        <p:nvPicPr>
          <p:cNvPr id="5" name="图片 4">
            <a:extLst>
              <a:ext uri="{FF2B5EF4-FFF2-40B4-BE49-F238E27FC236}">
                <a16:creationId xmlns:a16="http://schemas.microsoft.com/office/drawing/2014/main" id="{2838FAC1-AB5B-B945-A3E4-37BC2514AF6B}"/>
              </a:ext>
            </a:extLst>
          </p:cNvPr>
          <p:cNvPicPr>
            <a:picLocks noChangeAspect="1"/>
          </p:cNvPicPr>
          <p:nvPr/>
        </p:nvPicPr>
        <p:blipFill>
          <a:blip r:embed="rId3"/>
          <a:stretch>
            <a:fillRect/>
          </a:stretch>
        </p:blipFill>
        <p:spPr>
          <a:xfrm>
            <a:off x="7287987" y="6290856"/>
            <a:ext cx="10482944" cy="4075245"/>
          </a:xfrm>
          <a:prstGeom prst="rect">
            <a:avLst/>
          </a:prstGeom>
        </p:spPr>
      </p:pic>
      <p:pic>
        <p:nvPicPr>
          <p:cNvPr id="6" name="图片 5">
            <a:extLst>
              <a:ext uri="{FF2B5EF4-FFF2-40B4-BE49-F238E27FC236}">
                <a16:creationId xmlns:a16="http://schemas.microsoft.com/office/drawing/2014/main" id="{EA5ACC30-BA1E-294D-9C6F-1482B3E2B2EA}"/>
              </a:ext>
            </a:extLst>
          </p:cNvPr>
          <p:cNvPicPr>
            <a:picLocks noChangeAspect="1"/>
          </p:cNvPicPr>
          <p:nvPr/>
        </p:nvPicPr>
        <p:blipFill>
          <a:blip r:embed="rId4"/>
          <a:stretch>
            <a:fillRect/>
          </a:stretch>
        </p:blipFill>
        <p:spPr>
          <a:xfrm>
            <a:off x="18445847" y="6290856"/>
            <a:ext cx="5664090" cy="3524684"/>
          </a:xfrm>
          <a:prstGeom prst="rect">
            <a:avLst/>
          </a:prstGeom>
        </p:spPr>
      </p:pic>
      <p:sp>
        <p:nvSpPr>
          <p:cNvPr id="8" name="文本框 7">
            <a:extLst>
              <a:ext uri="{FF2B5EF4-FFF2-40B4-BE49-F238E27FC236}">
                <a16:creationId xmlns:a16="http://schemas.microsoft.com/office/drawing/2014/main" id="{2F4BD0C0-B218-5E4F-AE27-8B41AA63D2E5}"/>
              </a:ext>
            </a:extLst>
          </p:cNvPr>
          <p:cNvSpPr txBox="1"/>
          <p:nvPr/>
        </p:nvSpPr>
        <p:spPr>
          <a:xfrm>
            <a:off x="2416598" y="10565972"/>
            <a:ext cx="3641272"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机器翻译</a:t>
            </a:r>
          </a:p>
        </p:txBody>
      </p:sp>
      <p:sp>
        <p:nvSpPr>
          <p:cNvPr id="18" name="文本框 17">
            <a:extLst>
              <a:ext uri="{FF2B5EF4-FFF2-40B4-BE49-F238E27FC236}">
                <a16:creationId xmlns:a16="http://schemas.microsoft.com/office/drawing/2014/main" id="{4F03D4D0-4035-D74C-88CF-FD9068CFB881}"/>
              </a:ext>
            </a:extLst>
          </p:cNvPr>
          <p:cNvSpPr txBox="1"/>
          <p:nvPr/>
        </p:nvSpPr>
        <p:spPr>
          <a:xfrm>
            <a:off x="19457256" y="10565971"/>
            <a:ext cx="3641272"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b="0" dirty="0">
                <a:latin typeface="Microsoft YaHei" panose="020B0503020204020204" pitchFamily="34" charset="-122"/>
                <a:ea typeface="Microsoft YaHei" panose="020B0503020204020204" pitchFamily="34" charset="-122"/>
              </a:rPr>
              <a:t>语音合成</a:t>
            </a:r>
            <a:endPar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19" name="文本框 18">
            <a:extLst>
              <a:ext uri="{FF2B5EF4-FFF2-40B4-BE49-F238E27FC236}">
                <a16:creationId xmlns:a16="http://schemas.microsoft.com/office/drawing/2014/main" id="{9987B2E7-AF8C-BA43-A274-C89145A503BC}"/>
              </a:ext>
            </a:extLst>
          </p:cNvPr>
          <p:cNvSpPr txBox="1"/>
          <p:nvPr/>
        </p:nvSpPr>
        <p:spPr>
          <a:xfrm>
            <a:off x="10371364" y="10565971"/>
            <a:ext cx="3641272"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b="0" dirty="0">
                <a:latin typeface="Microsoft YaHei" panose="020B0503020204020204" pitchFamily="34" charset="-122"/>
                <a:ea typeface="Microsoft YaHei" panose="020B0503020204020204" pitchFamily="34" charset="-122"/>
              </a:rPr>
              <a:t>图片描述</a:t>
            </a:r>
            <a:endPar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Tree>
    <p:extLst>
      <p:ext uri="{BB962C8B-B14F-4D97-AF65-F5344CB8AC3E}">
        <p14:creationId xmlns:p14="http://schemas.microsoft.com/office/powerpoint/2010/main" val="34144842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平行四边形 16">
            <a:extLst>
              <a:ext uri="{FF2B5EF4-FFF2-40B4-BE49-F238E27FC236}">
                <a16:creationId xmlns:a16="http://schemas.microsoft.com/office/drawing/2014/main" id="{FD95042D-5131-8149-92B8-2046225DC807}"/>
              </a:ext>
            </a:extLst>
          </p:cNvPr>
          <p:cNvSpPr/>
          <p:nvPr/>
        </p:nvSpPr>
        <p:spPr>
          <a:xfrm>
            <a:off x="911798" y="2359655"/>
            <a:ext cx="295940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标题文字示意">
            <a:extLst>
              <a:ext uri="{FF2B5EF4-FFF2-40B4-BE49-F238E27FC236}">
                <a16:creationId xmlns:a16="http://schemas.microsoft.com/office/drawing/2014/main" id="{89EF9B43-B6CD-C84B-9F5B-692292E46821}"/>
              </a:ext>
            </a:extLst>
          </p:cNvPr>
          <p:cNvSpPr txBox="1"/>
          <p:nvPr/>
        </p:nvSpPr>
        <p:spPr>
          <a:xfrm>
            <a:off x="911798" y="880983"/>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研究方向</a:t>
            </a:r>
            <a:endParaRPr sz="5400" dirty="0">
              <a:latin typeface="微软雅黑" panose="020B0503020204020204" charset="-122"/>
              <a:ea typeface="微软雅黑" panose="020B0503020204020204" charset="-122"/>
            </a:endParaRPr>
          </a:p>
        </p:txBody>
      </p:sp>
      <p:sp>
        <p:nvSpPr>
          <p:cNvPr id="7" name="#000000(标题正文等)">
            <a:extLst>
              <a:ext uri="{FF2B5EF4-FFF2-40B4-BE49-F238E27FC236}">
                <a16:creationId xmlns:a16="http://schemas.microsoft.com/office/drawing/2014/main" id="{4255DB21-97BF-5F47-A545-5F65E12CC2E1}"/>
              </a:ext>
            </a:extLst>
          </p:cNvPr>
          <p:cNvSpPr txBox="1"/>
          <p:nvPr/>
        </p:nvSpPr>
        <p:spPr>
          <a:xfrm>
            <a:off x="912310" y="2459683"/>
            <a:ext cx="2959403" cy="65659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zh-CN" altLang="en-US" sz="3600" dirty="0">
                <a:latin typeface="微软雅黑" panose="020B0503020204020204" charset="-122"/>
                <a:ea typeface="微软雅黑" panose="020B0503020204020204" charset="-122"/>
              </a:rPr>
              <a:t>多模态对齐</a:t>
            </a:r>
            <a:endParaRPr sz="3600" dirty="0">
              <a:latin typeface="微软雅黑" panose="020B0503020204020204" charset="-122"/>
              <a:ea typeface="微软雅黑" panose="020B0503020204020204" charset="-122"/>
            </a:endParaRPr>
          </a:p>
        </p:txBody>
      </p:sp>
      <p:sp>
        <p:nvSpPr>
          <p:cNvPr id="9" name="#000000(标题正文等)">
            <a:extLst>
              <a:ext uri="{FF2B5EF4-FFF2-40B4-BE49-F238E27FC236}">
                <a16:creationId xmlns:a16="http://schemas.microsoft.com/office/drawing/2014/main" id="{FD5A2EE5-128C-5E4C-A8FE-1723652D3C3D}"/>
              </a:ext>
            </a:extLst>
          </p:cNvPr>
          <p:cNvSpPr txBox="1"/>
          <p:nvPr/>
        </p:nvSpPr>
        <p:spPr>
          <a:xfrm>
            <a:off x="1861397" y="3891222"/>
            <a:ext cx="20661206" cy="171765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对齐旨在挖掘不同模态之间子部件的相关或对应关系，从而促使学习到的多模态表示更加精确。</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endParaRPr sz="30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2F4BD0C0-B218-5E4F-AE27-8B41AA63D2E5}"/>
              </a:ext>
            </a:extLst>
          </p:cNvPr>
          <p:cNvSpPr txBox="1"/>
          <p:nvPr/>
        </p:nvSpPr>
        <p:spPr>
          <a:xfrm>
            <a:off x="2391499" y="12552888"/>
            <a:ext cx="3641272"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18" name="文本框 17">
            <a:extLst>
              <a:ext uri="{FF2B5EF4-FFF2-40B4-BE49-F238E27FC236}">
                <a16:creationId xmlns:a16="http://schemas.microsoft.com/office/drawing/2014/main" id="{4F03D4D0-4035-D74C-88CF-FD9068CFB881}"/>
              </a:ext>
            </a:extLst>
          </p:cNvPr>
          <p:cNvSpPr txBox="1"/>
          <p:nvPr/>
        </p:nvSpPr>
        <p:spPr>
          <a:xfrm>
            <a:off x="13888745" y="12078791"/>
            <a:ext cx="671365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图片语义分割</a:t>
            </a:r>
          </a:p>
        </p:txBody>
      </p:sp>
      <p:sp>
        <p:nvSpPr>
          <p:cNvPr id="19" name="文本框 18">
            <a:extLst>
              <a:ext uri="{FF2B5EF4-FFF2-40B4-BE49-F238E27FC236}">
                <a16:creationId xmlns:a16="http://schemas.microsoft.com/office/drawing/2014/main" id="{9987B2E7-AF8C-BA43-A274-C89145A503BC}"/>
              </a:ext>
            </a:extLst>
          </p:cNvPr>
          <p:cNvSpPr txBox="1"/>
          <p:nvPr/>
        </p:nvSpPr>
        <p:spPr>
          <a:xfrm>
            <a:off x="3749047" y="12122343"/>
            <a:ext cx="62136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zh-CN" altLang="en-US" b="0" dirty="0">
                <a:latin typeface="Microsoft YaHei" panose="020B0503020204020204" pitchFamily="34" charset="-122"/>
                <a:ea typeface="Microsoft YaHei" panose="020B0503020204020204" pitchFamily="34" charset="-122"/>
              </a:rPr>
              <a:t>时序对齐</a:t>
            </a:r>
            <a:endPar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12" name="圆形">
            <a:extLst>
              <a:ext uri="{FF2B5EF4-FFF2-40B4-BE49-F238E27FC236}">
                <a16:creationId xmlns:a16="http://schemas.microsoft.com/office/drawing/2014/main" id="{BA6FFE05-9782-6F42-992D-C6C6E8ACFE95}"/>
              </a:ext>
            </a:extLst>
          </p:cNvPr>
          <p:cNvSpPr/>
          <p:nvPr/>
        </p:nvSpPr>
        <p:spPr>
          <a:xfrm>
            <a:off x="1901862" y="4942130"/>
            <a:ext cx="360000" cy="360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sz="1800" dirty="0"/>
          </a:p>
        </p:txBody>
      </p:sp>
      <p:sp>
        <p:nvSpPr>
          <p:cNvPr id="13" name="文本框 12">
            <a:extLst>
              <a:ext uri="{FF2B5EF4-FFF2-40B4-BE49-F238E27FC236}">
                <a16:creationId xmlns:a16="http://schemas.microsoft.com/office/drawing/2014/main" id="{C2F8B9BD-3921-5349-82AA-34D0EE53D525}"/>
              </a:ext>
            </a:extLst>
          </p:cNvPr>
          <p:cNvSpPr txBox="1"/>
          <p:nvPr/>
        </p:nvSpPr>
        <p:spPr>
          <a:xfrm>
            <a:off x="2472943" y="4873914"/>
            <a:ext cx="19681932"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时间维度</a:t>
            </a:r>
            <a:r>
              <a:rPr kumimoji="0" lang="en-US" altLang="zh-CN"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a:t>
            </a:r>
            <a:r>
              <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 </a:t>
            </a:r>
            <a:r>
              <a:rPr lang="zh-CN" altLang="en-US" b="0"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如时序对齐，将一组动作对应的视频流同骨架图片对齐，或实现菜谱中的步骤描述与视频分段的对应</a:t>
            </a:r>
            <a:endParaRPr kumimoji="0" lang="zh-CN" altLang="en-US" sz="3000" b="0" i="0" u="none" strike="noStrike" cap="none" spc="0" normalizeH="0" baseline="0" dirty="0">
              <a:ln>
                <a:noFill/>
              </a:ln>
              <a:solidFill>
                <a:schemeClr val="tx1"/>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endParaRPr>
          </a:p>
        </p:txBody>
      </p:sp>
      <p:sp>
        <p:nvSpPr>
          <p:cNvPr id="14" name="圆形">
            <a:extLst>
              <a:ext uri="{FF2B5EF4-FFF2-40B4-BE49-F238E27FC236}">
                <a16:creationId xmlns:a16="http://schemas.microsoft.com/office/drawing/2014/main" id="{6A8D1633-66C8-B94F-A53F-195F29AEF4AA}"/>
              </a:ext>
            </a:extLst>
          </p:cNvPr>
          <p:cNvSpPr/>
          <p:nvPr/>
        </p:nvSpPr>
        <p:spPr>
          <a:xfrm>
            <a:off x="1857615" y="5862191"/>
            <a:ext cx="360000" cy="360000"/>
          </a:xfrm>
          <a:prstGeom prst="ellipse">
            <a:avLst/>
          </a:prstGeom>
          <a:solidFill>
            <a:srgbClr val="000000"/>
          </a:solidFill>
          <a:ln w="12700">
            <a:miter lim="400000"/>
          </a:ln>
        </p:spPr>
        <p:txBody>
          <a:bodyPr lIns="71437" tIns="71437" rIns="71437" bIns="71437" anchor="ctr"/>
          <a:lstStyle/>
          <a:p>
            <a:pPr defTabSz="821690">
              <a:defRPr sz="3600" b="0">
                <a:solidFill>
                  <a:srgbClr val="FFFFFF"/>
                </a:solidFill>
                <a:latin typeface="Helvetica Light"/>
                <a:ea typeface="Helvetica Light"/>
                <a:cs typeface="Helvetica Light"/>
                <a:sym typeface="Helvetica Light"/>
              </a:defRPr>
            </a:pPr>
            <a:endParaRPr sz="1800" dirty="0"/>
          </a:p>
        </p:txBody>
      </p:sp>
      <p:sp>
        <p:nvSpPr>
          <p:cNvPr id="16" name="文本框 15">
            <a:extLst>
              <a:ext uri="{FF2B5EF4-FFF2-40B4-BE49-F238E27FC236}">
                <a16:creationId xmlns:a16="http://schemas.microsoft.com/office/drawing/2014/main" id="{A58C3461-B592-C442-9A88-BAFEFD41D336}"/>
              </a:ext>
            </a:extLst>
          </p:cNvPr>
          <p:cNvSpPr txBox="1"/>
          <p:nvPr/>
        </p:nvSpPr>
        <p:spPr>
          <a:xfrm>
            <a:off x="2470276" y="5738667"/>
            <a:ext cx="19600488"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空间维度</a:t>
            </a:r>
            <a:r>
              <a:rPr kumimoji="0" lang="en-US" altLang="zh-CN"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rPr>
              <a:t>:</a:t>
            </a:r>
            <a:r>
              <a:rPr lang="zh-CN" altLang="en-US" b="0" dirty="0">
                <a:latin typeface="Microsoft YaHei" panose="020B0503020204020204" pitchFamily="34" charset="-122"/>
                <a:ea typeface="Microsoft YaHei" panose="020B0503020204020204" pitchFamily="34" charset="-122"/>
                <a:cs typeface="Times New Roman" panose="02020603050405020304" pitchFamily="18" charset="0"/>
              </a:rPr>
              <a:t>如图片语义分割，将图片的每个像素对应到某一种类型标签，实现视觉</a:t>
            </a:r>
            <a:r>
              <a:rPr lang="en-US" altLang="zh-CN" b="0"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b="0" dirty="0">
                <a:latin typeface="Microsoft YaHei" panose="020B0503020204020204" pitchFamily="34" charset="-122"/>
                <a:ea typeface="Microsoft YaHei" panose="020B0503020204020204" pitchFamily="34" charset="-122"/>
                <a:cs typeface="Times New Roman" panose="02020603050405020304" pitchFamily="18" charset="0"/>
              </a:rPr>
              <a:t>词汇对齐</a:t>
            </a:r>
            <a:endParaRPr kumimoji="0" lang="zh-CN" altLang="en-US" sz="3000" b="0" i="0" u="none" strike="noStrike" cap="none" spc="0" normalizeH="0" baseline="0" dirty="0">
              <a:ln>
                <a:noFill/>
              </a:ln>
              <a:solidFill>
                <a:schemeClr val="tx1"/>
              </a:solidFill>
              <a:effectLst/>
              <a:uFillTx/>
              <a:latin typeface="Microsoft YaHei" panose="020B0503020204020204" pitchFamily="34" charset="-122"/>
              <a:ea typeface="Microsoft YaHei" panose="020B0503020204020204" pitchFamily="34" charset="-122"/>
              <a:cs typeface="Times New Roman" panose="02020603050405020304" pitchFamily="18" charset="0"/>
              <a:sym typeface="Helvetica Neue"/>
            </a:endParaRPr>
          </a:p>
        </p:txBody>
      </p:sp>
      <p:pic>
        <p:nvPicPr>
          <p:cNvPr id="2" name="图片 1">
            <a:extLst>
              <a:ext uri="{FF2B5EF4-FFF2-40B4-BE49-F238E27FC236}">
                <a16:creationId xmlns:a16="http://schemas.microsoft.com/office/drawing/2014/main" id="{638A8BA3-D159-EE49-A61F-CE57039B3538}"/>
              </a:ext>
            </a:extLst>
          </p:cNvPr>
          <p:cNvPicPr>
            <a:picLocks noChangeAspect="1"/>
          </p:cNvPicPr>
          <p:nvPr/>
        </p:nvPicPr>
        <p:blipFill>
          <a:blip r:embed="rId2"/>
          <a:stretch>
            <a:fillRect/>
          </a:stretch>
        </p:blipFill>
        <p:spPr>
          <a:xfrm>
            <a:off x="3052954" y="6858000"/>
            <a:ext cx="7605825" cy="5090996"/>
          </a:xfrm>
          <a:prstGeom prst="rect">
            <a:avLst/>
          </a:prstGeom>
        </p:spPr>
      </p:pic>
      <p:pic>
        <p:nvPicPr>
          <p:cNvPr id="3" name="图片 2">
            <a:extLst>
              <a:ext uri="{FF2B5EF4-FFF2-40B4-BE49-F238E27FC236}">
                <a16:creationId xmlns:a16="http://schemas.microsoft.com/office/drawing/2014/main" id="{500BB004-B018-FC48-8E2D-3E8D0F062B50}"/>
              </a:ext>
            </a:extLst>
          </p:cNvPr>
          <p:cNvPicPr>
            <a:picLocks noChangeAspect="1"/>
          </p:cNvPicPr>
          <p:nvPr/>
        </p:nvPicPr>
        <p:blipFill>
          <a:blip r:embed="rId3"/>
          <a:stretch>
            <a:fillRect/>
          </a:stretch>
        </p:blipFill>
        <p:spPr>
          <a:xfrm>
            <a:off x="13731821" y="7312135"/>
            <a:ext cx="6870580" cy="4580387"/>
          </a:xfrm>
          <a:prstGeom prst="rect">
            <a:avLst/>
          </a:prstGeom>
        </p:spPr>
      </p:pic>
    </p:spTree>
    <p:extLst>
      <p:ext uri="{BB962C8B-B14F-4D97-AF65-F5344CB8AC3E}">
        <p14:creationId xmlns:p14="http://schemas.microsoft.com/office/powerpoint/2010/main" val="309749941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平行四边形 16">
            <a:extLst>
              <a:ext uri="{FF2B5EF4-FFF2-40B4-BE49-F238E27FC236}">
                <a16:creationId xmlns:a16="http://schemas.microsoft.com/office/drawing/2014/main" id="{FD95042D-5131-8149-92B8-2046225DC807}"/>
              </a:ext>
            </a:extLst>
          </p:cNvPr>
          <p:cNvSpPr/>
          <p:nvPr/>
        </p:nvSpPr>
        <p:spPr>
          <a:xfrm>
            <a:off x="911798" y="2359655"/>
            <a:ext cx="295940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标题文字示意">
            <a:extLst>
              <a:ext uri="{FF2B5EF4-FFF2-40B4-BE49-F238E27FC236}">
                <a16:creationId xmlns:a16="http://schemas.microsoft.com/office/drawing/2014/main" id="{89EF9B43-B6CD-C84B-9F5B-692292E46821}"/>
              </a:ext>
            </a:extLst>
          </p:cNvPr>
          <p:cNvSpPr txBox="1"/>
          <p:nvPr/>
        </p:nvSpPr>
        <p:spPr>
          <a:xfrm>
            <a:off x="911798" y="880983"/>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研究方向</a:t>
            </a:r>
            <a:endParaRPr sz="5400" dirty="0">
              <a:latin typeface="微软雅黑" panose="020B0503020204020204" charset="-122"/>
              <a:ea typeface="微软雅黑" panose="020B0503020204020204" charset="-122"/>
            </a:endParaRPr>
          </a:p>
        </p:txBody>
      </p:sp>
      <p:sp>
        <p:nvSpPr>
          <p:cNvPr id="7" name="#000000(标题正文等)">
            <a:extLst>
              <a:ext uri="{FF2B5EF4-FFF2-40B4-BE49-F238E27FC236}">
                <a16:creationId xmlns:a16="http://schemas.microsoft.com/office/drawing/2014/main" id="{4255DB21-97BF-5F47-A545-5F65E12CC2E1}"/>
              </a:ext>
            </a:extLst>
          </p:cNvPr>
          <p:cNvSpPr txBox="1"/>
          <p:nvPr/>
        </p:nvSpPr>
        <p:spPr>
          <a:xfrm>
            <a:off x="912310" y="2459683"/>
            <a:ext cx="2959403" cy="65659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zh-CN" altLang="en-US" sz="3600" dirty="0">
                <a:latin typeface="微软雅黑" panose="020B0503020204020204" charset="-122"/>
                <a:ea typeface="微软雅黑" panose="020B0503020204020204" charset="-122"/>
              </a:rPr>
              <a:t>多模态融合</a:t>
            </a:r>
            <a:endParaRPr sz="3600" dirty="0">
              <a:latin typeface="微软雅黑" panose="020B0503020204020204" charset="-122"/>
              <a:ea typeface="微软雅黑" panose="020B0503020204020204" charset="-122"/>
            </a:endParaRPr>
          </a:p>
        </p:txBody>
      </p:sp>
      <p:sp>
        <p:nvSpPr>
          <p:cNvPr id="9" name="#000000(标题正文等)">
            <a:extLst>
              <a:ext uri="{FF2B5EF4-FFF2-40B4-BE49-F238E27FC236}">
                <a16:creationId xmlns:a16="http://schemas.microsoft.com/office/drawing/2014/main" id="{FD5A2EE5-128C-5E4C-A8FE-1723652D3C3D}"/>
              </a:ext>
            </a:extLst>
          </p:cNvPr>
          <p:cNvSpPr txBox="1"/>
          <p:nvPr/>
        </p:nvSpPr>
        <p:spPr>
          <a:xfrm>
            <a:off x="1861397" y="3337225"/>
            <a:ext cx="20661206" cy="2825645"/>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融合旨在将多个模态信息整合以得到一致、公共的模型输出，完成分类或回归任务。按照融合的层次，可以将多模态融合分为</a:t>
            </a:r>
            <a:r>
              <a:rPr lang="en" altLang="zh-CN" sz="3000" dirty="0">
                <a:latin typeface="Microsoft YaHei" panose="020B0503020204020204" pitchFamily="34" charset="-122"/>
                <a:ea typeface="Microsoft YaHei" panose="020B0503020204020204" pitchFamily="34" charset="-122"/>
              </a:rPr>
              <a:t>pixel level</a:t>
            </a:r>
            <a:r>
              <a:rPr lang="zh-CN" altLang="en-US" sz="3000" dirty="0">
                <a:latin typeface="Microsoft YaHei" panose="020B0503020204020204" pitchFamily="34" charset="-122"/>
                <a:ea typeface="Microsoft YaHei" panose="020B0503020204020204" pitchFamily="34" charset="-122"/>
              </a:rPr>
              <a:t>，</a:t>
            </a:r>
            <a:r>
              <a:rPr lang="en" altLang="zh-CN" sz="3000" dirty="0">
                <a:latin typeface="Microsoft YaHei" panose="020B0503020204020204" pitchFamily="34" charset="-122"/>
                <a:ea typeface="Microsoft YaHei" panose="020B0503020204020204" pitchFamily="34" charset="-122"/>
              </a:rPr>
              <a:t>feature level</a:t>
            </a:r>
            <a:r>
              <a:rPr lang="zh-CN" altLang="en-US" sz="3000" dirty="0">
                <a:latin typeface="Microsoft YaHei" panose="020B0503020204020204" pitchFamily="34" charset="-122"/>
                <a:ea typeface="Microsoft YaHei" panose="020B0503020204020204" pitchFamily="34" charset="-122"/>
              </a:rPr>
              <a:t>和</a:t>
            </a:r>
            <a:r>
              <a:rPr lang="en" altLang="zh-CN" sz="3000" dirty="0">
                <a:latin typeface="Microsoft YaHei" panose="020B0503020204020204" pitchFamily="34" charset="-122"/>
                <a:ea typeface="Microsoft YaHei" panose="020B0503020204020204" pitchFamily="34" charset="-122"/>
              </a:rPr>
              <a:t>decision level</a:t>
            </a:r>
            <a:r>
              <a:rPr lang="zh-CN" altLang="en-US" sz="3000" dirty="0">
                <a:latin typeface="Microsoft YaHei" panose="020B0503020204020204" pitchFamily="34" charset="-122"/>
                <a:ea typeface="Microsoft YaHei" panose="020B0503020204020204" pitchFamily="34" charset="-122"/>
              </a:rPr>
              <a:t>三类，分别对应对原始数据进行融合、对抽象的特征进行融合和对决策结果进行融合。相关任务如视觉</a:t>
            </a:r>
            <a:r>
              <a:rPr lang="en-US" altLang="zh-CN" sz="3000" dirty="0">
                <a:latin typeface="Microsoft YaHei" panose="020B0503020204020204" pitchFamily="34" charset="-122"/>
                <a:ea typeface="Microsoft YaHei" panose="020B0503020204020204" pitchFamily="34" charset="-122"/>
              </a:rPr>
              <a:t>-</a:t>
            </a:r>
            <a:r>
              <a:rPr lang="zh-CN" altLang="en-US" sz="3000" dirty="0">
                <a:latin typeface="Microsoft YaHei" panose="020B0503020204020204" pitchFamily="34" charset="-122"/>
                <a:ea typeface="Microsoft YaHei" panose="020B0503020204020204" pitchFamily="34" charset="-122"/>
              </a:rPr>
              <a:t>音频识别。</a:t>
            </a: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endParaRPr sz="30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2F4BD0C0-B218-5E4F-AE27-8B41AA63D2E5}"/>
              </a:ext>
            </a:extLst>
          </p:cNvPr>
          <p:cNvSpPr txBox="1"/>
          <p:nvPr/>
        </p:nvSpPr>
        <p:spPr>
          <a:xfrm>
            <a:off x="2391499" y="12552888"/>
            <a:ext cx="3641272"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18" name="文本框 17">
            <a:extLst>
              <a:ext uri="{FF2B5EF4-FFF2-40B4-BE49-F238E27FC236}">
                <a16:creationId xmlns:a16="http://schemas.microsoft.com/office/drawing/2014/main" id="{4F03D4D0-4035-D74C-88CF-FD9068CFB881}"/>
              </a:ext>
            </a:extLst>
          </p:cNvPr>
          <p:cNvSpPr txBox="1"/>
          <p:nvPr/>
        </p:nvSpPr>
        <p:spPr>
          <a:xfrm>
            <a:off x="13790582" y="11514534"/>
            <a:ext cx="671365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zh-CN" altLang="en-US" b="0" dirty="0">
                <a:latin typeface="Microsoft YaHei" panose="020B0503020204020204" pitchFamily="34" charset="-122"/>
                <a:ea typeface="Microsoft YaHei" panose="020B0503020204020204" pitchFamily="34" charset="-122"/>
              </a:rPr>
              <a:t>视觉</a:t>
            </a:r>
            <a:r>
              <a:rPr lang="en-US" altLang="zh-CN" b="0" dirty="0">
                <a:latin typeface="Microsoft YaHei" panose="020B0503020204020204" pitchFamily="34" charset="-122"/>
                <a:ea typeface="Microsoft YaHei" panose="020B0503020204020204" pitchFamily="34" charset="-122"/>
              </a:rPr>
              <a:t>-</a:t>
            </a:r>
            <a:r>
              <a:rPr lang="zh-CN" altLang="en-US" b="0" dirty="0">
                <a:latin typeface="Microsoft YaHei" panose="020B0503020204020204" pitchFamily="34" charset="-122"/>
                <a:ea typeface="Microsoft YaHei" panose="020B0503020204020204" pitchFamily="34" charset="-122"/>
              </a:rPr>
              <a:t>音频识别</a:t>
            </a:r>
            <a:endPar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19" name="文本框 18">
            <a:extLst>
              <a:ext uri="{FF2B5EF4-FFF2-40B4-BE49-F238E27FC236}">
                <a16:creationId xmlns:a16="http://schemas.microsoft.com/office/drawing/2014/main" id="{9987B2E7-AF8C-BA43-A274-C89145A503BC}"/>
              </a:ext>
            </a:extLst>
          </p:cNvPr>
          <p:cNvSpPr txBox="1"/>
          <p:nvPr/>
        </p:nvSpPr>
        <p:spPr>
          <a:xfrm>
            <a:off x="3781599" y="11514534"/>
            <a:ext cx="62136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多模态融合层次</a:t>
            </a:r>
          </a:p>
        </p:txBody>
      </p:sp>
      <p:pic>
        <p:nvPicPr>
          <p:cNvPr id="4" name="图片 3">
            <a:extLst>
              <a:ext uri="{FF2B5EF4-FFF2-40B4-BE49-F238E27FC236}">
                <a16:creationId xmlns:a16="http://schemas.microsoft.com/office/drawing/2014/main" id="{BBFB5448-DBFC-064B-97DC-2882B215D78B}"/>
              </a:ext>
            </a:extLst>
          </p:cNvPr>
          <p:cNvPicPr>
            <a:picLocks noChangeAspect="1"/>
          </p:cNvPicPr>
          <p:nvPr/>
        </p:nvPicPr>
        <p:blipFill>
          <a:blip r:embed="rId2"/>
          <a:stretch>
            <a:fillRect/>
          </a:stretch>
        </p:blipFill>
        <p:spPr>
          <a:xfrm>
            <a:off x="1861397" y="6065513"/>
            <a:ext cx="9144147" cy="4855299"/>
          </a:xfrm>
          <a:prstGeom prst="rect">
            <a:avLst/>
          </a:prstGeom>
        </p:spPr>
      </p:pic>
      <p:pic>
        <p:nvPicPr>
          <p:cNvPr id="5" name="图片 4">
            <a:extLst>
              <a:ext uri="{FF2B5EF4-FFF2-40B4-BE49-F238E27FC236}">
                <a16:creationId xmlns:a16="http://schemas.microsoft.com/office/drawing/2014/main" id="{D9035FA8-D8C2-5C40-97CD-F37AF7FED715}"/>
              </a:ext>
            </a:extLst>
          </p:cNvPr>
          <p:cNvPicPr>
            <a:picLocks noChangeAspect="1"/>
          </p:cNvPicPr>
          <p:nvPr/>
        </p:nvPicPr>
        <p:blipFill>
          <a:blip r:embed="rId3"/>
          <a:stretch>
            <a:fillRect/>
          </a:stretch>
        </p:blipFill>
        <p:spPr>
          <a:xfrm>
            <a:off x="11987847" y="5989548"/>
            <a:ext cx="10319126" cy="4931264"/>
          </a:xfrm>
          <a:prstGeom prst="rect">
            <a:avLst/>
          </a:prstGeom>
        </p:spPr>
      </p:pic>
    </p:spTree>
    <p:extLst>
      <p:ext uri="{BB962C8B-B14F-4D97-AF65-F5344CB8AC3E}">
        <p14:creationId xmlns:p14="http://schemas.microsoft.com/office/powerpoint/2010/main" val="57290536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平行四边形 16">
            <a:extLst>
              <a:ext uri="{FF2B5EF4-FFF2-40B4-BE49-F238E27FC236}">
                <a16:creationId xmlns:a16="http://schemas.microsoft.com/office/drawing/2014/main" id="{FD95042D-5131-8149-92B8-2046225DC807}"/>
              </a:ext>
            </a:extLst>
          </p:cNvPr>
          <p:cNvSpPr/>
          <p:nvPr/>
        </p:nvSpPr>
        <p:spPr>
          <a:xfrm>
            <a:off x="911798" y="2359655"/>
            <a:ext cx="2959403" cy="826975"/>
          </a:xfrm>
          <a:prstGeom prst="parallelogram">
            <a:avLst/>
          </a:prstGeom>
          <a:solidFill>
            <a:srgbClr val="FFC4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标题文字示意">
            <a:extLst>
              <a:ext uri="{FF2B5EF4-FFF2-40B4-BE49-F238E27FC236}">
                <a16:creationId xmlns:a16="http://schemas.microsoft.com/office/drawing/2014/main" id="{89EF9B43-B6CD-C84B-9F5B-692292E46821}"/>
              </a:ext>
            </a:extLst>
          </p:cNvPr>
          <p:cNvSpPr txBox="1"/>
          <p:nvPr/>
        </p:nvSpPr>
        <p:spPr>
          <a:xfrm>
            <a:off x="911798" y="880983"/>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研究方向</a:t>
            </a:r>
            <a:endParaRPr sz="5400" dirty="0">
              <a:latin typeface="微软雅黑" panose="020B0503020204020204" charset="-122"/>
              <a:ea typeface="微软雅黑" panose="020B0503020204020204" charset="-122"/>
            </a:endParaRPr>
          </a:p>
        </p:txBody>
      </p:sp>
      <p:sp>
        <p:nvSpPr>
          <p:cNvPr id="7" name="#000000(标题正文等)">
            <a:extLst>
              <a:ext uri="{FF2B5EF4-FFF2-40B4-BE49-F238E27FC236}">
                <a16:creationId xmlns:a16="http://schemas.microsoft.com/office/drawing/2014/main" id="{4255DB21-97BF-5F47-A545-5F65E12CC2E1}"/>
              </a:ext>
            </a:extLst>
          </p:cNvPr>
          <p:cNvSpPr txBox="1"/>
          <p:nvPr/>
        </p:nvSpPr>
        <p:spPr>
          <a:xfrm>
            <a:off x="912310" y="2459683"/>
            <a:ext cx="2959403" cy="656590"/>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r>
              <a:rPr lang="zh-CN" altLang="en-US" sz="3600" dirty="0">
                <a:latin typeface="微软雅黑" panose="020B0503020204020204" charset="-122"/>
                <a:ea typeface="微软雅黑" panose="020B0503020204020204" charset="-122"/>
              </a:rPr>
              <a:t>协同学习</a:t>
            </a:r>
            <a:endParaRPr sz="3600" dirty="0">
              <a:latin typeface="微软雅黑" panose="020B0503020204020204" charset="-122"/>
              <a:ea typeface="微软雅黑" panose="020B0503020204020204" charset="-122"/>
            </a:endParaRPr>
          </a:p>
        </p:txBody>
      </p:sp>
      <p:sp>
        <p:nvSpPr>
          <p:cNvPr id="9" name="#000000(标题正文等)">
            <a:extLst>
              <a:ext uri="{FF2B5EF4-FFF2-40B4-BE49-F238E27FC236}">
                <a16:creationId xmlns:a16="http://schemas.microsoft.com/office/drawing/2014/main" id="{FD5A2EE5-128C-5E4C-A8FE-1723652D3C3D}"/>
              </a:ext>
            </a:extLst>
          </p:cNvPr>
          <p:cNvSpPr txBox="1"/>
          <p:nvPr/>
        </p:nvSpPr>
        <p:spPr>
          <a:xfrm>
            <a:off x="1861397" y="3337225"/>
            <a:ext cx="20661206" cy="2825645"/>
          </a:xfrm>
          <a:prstGeom prst="rect">
            <a:avLst/>
          </a:prstGeom>
          <a:ln w="12700">
            <a:miter lim="400000"/>
          </a:ln>
        </p:spPr>
        <p:txBody>
          <a:bodyPr wrap="square" lIns="50800" tIns="50800" rIns="50800" bIns="50800" anchor="ctr">
            <a:spAutoFit/>
          </a:bodyPr>
          <a:lstStyle>
            <a:lvl1pPr defTabSz="584200">
              <a:defRPr sz="2400" b="0">
                <a:latin typeface="PingFang SC Regular"/>
                <a:ea typeface="PingFang SC Regular"/>
                <a:cs typeface="PingFang SC Regular"/>
                <a:sym typeface="PingFang SC Regular"/>
              </a:defRPr>
            </a:lvl1pPr>
          </a:lstStyle>
          <a:p>
            <a:pPr algn="just">
              <a:lnSpc>
                <a:spcPct val="120000"/>
              </a:lnSpc>
            </a:pPr>
            <a:r>
              <a:rPr lang="zh-CN" altLang="en-US" sz="3000" dirty="0">
                <a:latin typeface="Microsoft YaHei" panose="020B0503020204020204" pitchFamily="34" charset="-122"/>
                <a:ea typeface="Microsoft YaHei" panose="020B0503020204020204" pitchFamily="34" charset="-122"/>
              </a:rPr>
              <a:t>在缺乏标注数据、样本存在大量噪声以及数据收集质量不可靠时，可通过不同模态间的知识迁移提高质量较差模态的性能。比如，将 </a:t>
            </a:r>
            <a:r>
              <a:rPr lang="en" altLang="zh-CN" sz="3000" dirty="0">
                <a:latin typeface="Microsoft YaHei" panose="020B0503020204020204" pitchFamily="34" charset="-122"/>
                <a:ea typeface="Microsoft YaHei" panose="020B0503020204020204" pitchFamily="34" charset="-122"/>
              </a:rPr>
              <a:t>ImageNet </a:t>
            </a:r>
            <a:r>
              <a:rPr lang="zh-CN" altLang="en-US" sz="3000" dirty="0">
                <a:latin typeface="Microsoft YaHei" panose="020B0503020204020204" pitchFamily="34" charset="-122"/>
                <a:ea typeface="Microsoft YaHei" panose="020B0503020204020204" pitchFamily="34" charset="-122"/>
              </a:rPr>
              <a:t>数据集上学习到的权重，在自己的目标数据集上进行微调。</a:t>
            </a:r>
          </a:p>
          <a:p>
            <a:pPr algn="just">
              <a:lnSpc>
                <a:spcPct val="120000"/>
              </a:lnSpc>
            </a:pPr>
            <a:r>
              <a:rPr lang="zh-CN" altLang="en-US" sz="3000" dirty="0">
                <a:latin typeface="Microsoft YaHei" panose="020B0503020204020204" pitchFamily="34" charset="-122"/>
                <a:ea typeface="Microsoft YaHei" panose="020B0503020204020204" pitchFamily="34" charset="-122"/>
              </a:rPr>
              <a:t>典型问题：零样本学习</a:t>
            </a:r>
            <a:r>
              <a:rPr lang="en-US" altLang="zh-CN" sz="3000" dirty="0">
                <a:latin typeface="Microsoft YaHei" panose="020B0503020204020204" pitchFamily="34" charset="-122"/>
                <a:ea typeface="Microsoft YaHei" panose="020B0503020204020204" pitchFamily="34" charset="-122"/>
              </a:rPr>
              <a:t>(Zero-Shot</a:t>
            </a:r>
            <a:r>
              <a:rPr lang="zh-CN" altLang="en-US" sz="3000" dirty="0">
                <a:latin typeface="Microsoft YaHei" panose="020B0503020204020204" pitchFamily="34" charset="-122"/>
                <a:ea typeface="Microsoft YaHei" panose="020B0503020204020204" pitchFamily="34" charset="-122"/>
              </a:rPr>
              <a:t> </a:t>
            </a:r>
            <a:r>
              <a:rPr lang="en-US" altLang="zh-CN" sz="3000" dirty="0">
                <a:latin typeface="Microsoft YaHei" panose="020B0503020204020204" pitchFamily="34" charset="-122"/>
                <a:ea typeface="Microsoft YaHei" panose="020B0503020204020204" pitchFamily="34" charset="-122"/>
              </a:rPr>
              <a:t>Learning)</a:t>
            </a:r>
            <a:r>
              <a:rPr lang="zh-CN" altLang="en-US" sz="3000" dirty="0">
                <a:latin typeface="Microsoft YaHei" panose="020B0503020204020204" pitchFamily="34" charset="-122"/>
                <a:ea typeface="Microsoft YaHei" panose="020B0503020204020204" pitchFamily="34" charset="-122"/>
              </a:rPr>
              <a:t>和少样本学习</a:t>
            </a:r>
            <a:r>
              <a:rPr lang="en-US" altLang="zh-CN" sz="3000" dirty="0">
                <a:latin typeface="Microsoft YaHei" panose="020B0503020204020204" pitchFamily="34" charset="-122"/>
                <a:ea typeface="Microsoft YaHei" panose="020B0503020204020204" pitchFamily="34" charset="-122"/>
              </a:rPr>
              <a:t>(Few-Shot</a:t>
            </a:r>
            <a:r>
              <a:rPr lang="zh-CN" altLang="en-US" sz="3000" dirty="0">
                <a:latin typeface="Microsoft YaHei" panose="020B0503020204020204" pitchFamily="34" charset="-122"/>
                <a:ea typeface="Microsoft YaHei" panose="020B0503020204020204" pitchFamily="34" charset="-122"/>
              </a:rPr>
              <a:t> </a:t>
            </a:r>
            <a:r>
              <a:rPr lang="en-US" altLang="zh-CN" sz="3000" dirty="0">
                <a:latin typeface="Microsoft YaHei" panose="020B0503020204020204" pitchFamily="34" charset="-122"/>
                <a:ea typeface="Microsoft YaHei" panose="020B0503020204020204" pitchFamily="34" charset="-122"/>
              </a:rPr>
              <a:t>Learning)</a:t>
            </a:r>
            <a:endParaRPr lang="zh-CN" altLang="en-US" sz="3000" dirty="0">
              <a:latin typeface="Microsoft YaHei" panose="020B0503020204020204" pitchFamily="34" charset="-122"/>
              <a:ea typeface="Microsoft YaHei" panose="020B0503020204020204" pitchFamily="34" charset="-122"/>
            </a:endParaRPr>
          </a:p>
          <a:p>
            <a:pPr algn="just">
              <a:lnSpc>
                <a:spcPct val="120000"/>
              </a:lnSpc>
            </a:pPr>
            <a:endParaRPr lang="en-US" altLang="zh-CN" sz="3000" dirty="0">
              <a:latin typeface="Microsoft YaHei" panose="020B0503020204020204" pitchFamily="34" charset="-122"/>
              <a:ea typeface="Microsoft YaHei" panose="020B0503020204020204" pitchFamily="34" charset="-122"/>
            </a:endParaRPr>
          </a:p>
          <a:p>
            <a:pPr algn="just">
              <a:lnSpc>
                <a:spcPct val="120000"/>
              </a:lnSpc>
            </a:pPr>
            <a:endParaRPr sz="30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2F4BD0C0-B218-5E4F-AE27-8B41AA63D2E5}"/>
              </a:ext>
            </a:extLst>
          </p:cNvPr>
          <p:cNvSpPr txBox="1"/>
          <p:nvPr/>
        </p:nvSpPr>
        <p:spPr>
          <a:xfrm>
            <a:off x="2391499" y="12552888"/>
            <a:ext cx="3641272"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sp>
        <p:nvSpPr>
          <p:cNvPr id="18" name="文本框 17">
            <a:extLst>
              <a:ext uri="{FF2B5EF4-FFF2-40B4-BE49-F238E27FC236}">
                <a16:creationId xmlns:a16="http://schemas.microsoft.com/office/drawing/2014/main" id="{4F03D4D0-4035-D74C-88CF-FD9068CFB881}"/>
              </a:ext>
            </a:extLst>
          </p:cNvPr>
          <p:cNvSpPr txBox="1"/>
          <p:nvPr/>
        </p:nvSpPr>
        <p:spPr>
          <a:xfrm>
            <a:off x="13898491" y="11514534"/>
            <a:ext cx="671365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rPr>
              <a:t>领域适应</a:t>
            </a:r>
          </a:p>
        </p:txBody>
      </p:sp>
      <p:sp>
        <p:nvSpPr>
          <p:cNvPr id="19" name="文本框 18">
            <a:extLst>
              <a:ext uri="{FF2B5EF4-FFF2-40B4-BE49-F238E27FC236}">
                <a16:creationId xmlns:a16="http://schemas.microsoft.com/office/drawing/2014/main" id="{9987B2E7-AF8C-BA43-A274-C89145A503BC}"/>
              </a:ext>
            </a:extLst>
          </p:cNvPr>
          <p:cNvSpPr txBox="1"/>
          <p:nvPr/>
        </p:nvSpPr>
        <p:spPr>
          <a:xfrm>
            <a:off x="3571996" y="11514534"/>
            <a:ext cx="6213637"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zh-CN" altLang="en-US" b="0" dirty="0">
                <a:latin typeface="Microsoft YaHei" panose="020B0503020204020204" pitchFamily="34" charset="-122"/>
                <a:ea typeface="Microsoft YaHei" panose="020B0503020204020204" pitchFamily="34" charset="-122"/>
              </a:rPr>
              <a:t>迁移学习</a:t>
            </a:r>
            <a:endParaRPr kumimoji="0" lang="zh-CN" altLang="en-US" sz="3000" b="0" i="0" u="none" strike="noStrike" cap="none" spc="0" normalizeH="0" baseline="0" dirty="0">
              <a:ln>
                <a:noFill/>
              </a:ln>
              <a:solidFill>
                <a:srgbClr val="000000"/>
              </a:solidFill>
              <a:effectLst/>
              <a:uFillTx/>
              <a:latin typeface="Microsoft YaHei" panose="020B0503020204020204" pitchFamily="34" charset="-122"/>
              <a:ea typeface="Microsoft YaHei" panose="020B0503020204020204" pitchFamily="34" charset="-122"/>
              <a:sym typeface="Helvetica Neue"/>
            </a:endParaRPr>
          </a:p>
        </p:txBody>
      </p:sp>
      <p:pic>
        <p:nvPicPr>
          <p:cNvPr id="3" name="图片 2">
            <a:extLst>
              <a:ext uri="{FF2B5EF4-FFF2-40B4-BE49-F238E27FC236}">
                <a16:creationId xmlns:a16="http://schemas.microsoft.com/office/drawing/2014/main" id="{3AD004C6-7F13-C54B-A93F-8AF6361697DF}"/>
              </a:ext>
            </a:extLst>
          </p:cNvPr>
          <p:cNvPicPr>
            <a:picLocks noChangeAspect="1"/>
          </p:cNvPicPr>
          <p:nvPr/>
        </p:nvPicPr>
        <p:blipFill>
          <a:blip r:embed="rId2"/>
          <a:stretch>
            <a:fillRect/>
          </a:stretch>
        </p:blipFill>
        <p:spPr>
          <a:xfrm>
            <a:off x="1861397" y="5683789"/>
            <a:ext cx="9634836" cy="5092699"/>
          </a:xfrm>
          <a:prstGeom prst="rect">
            <a:avLst/>
          </a:prstGeom>
        </p:spPr>
      </p:pic>
      <p:pic>
        <p:nvPicPr>
          <p:cNvPr id="6" name="图片 5">
            <a:extLst>
              <a:ext uri="{FF2B5EF4-FFF2-40B4-BE49-F238E27FC236}">
                <a16:creationId xmlns:a16="http://schemas.microsoft.com/office/drawing/2014/main" id="{57FA5AA8-6412-7E48-9920-9F6CDF8A042F}"/>
              </a:ext>
            </a:extLst>
          </p:cNvPr>
          <p:cNvPicPr>
            <a:picLocks noChangeAspect="1"/>
          </p:cNvPicPr>
          <p:nvPr/>
        </p:nvPicPr>
        <p:blipFill>
          <a:blip r:embed="rId3"/>
          <a:stretch>
            <a:fillRect/>
          </a:stretch>
        </p:blipFill>
        <p:spPr>
          <a:xfrm>
            <a:off x="13792247" y="5683790"/>
            <a:ext cx="6819900" cy="5092700"/>
          </a:xfrm>
          <a:prstGeom prst="rect">
            <a:avLst/>
          </a:prstGeom>
        </p:spPr>
      </p:pic>
    </p:spTree>
    <p:extLst>
      <p:ext uri="{BB962C8B-B14F-4D97-AF65-F5344CB8AC3E}">
        <p14:creationId xmlns:p14="http://schemas.microsoft.com/office/powerpoint/2010/main" val="50062990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重要（标题、正文等重要信息）"/>
          <p:cNvSpPr txBox="1"/>
          <p:nvPr/>
        </p:nvSpPr>
        <p:spPr>
          <a:xfrm>
            <a:off x="911799" y="2607043"/>
            <a:ext cx="14337258" cy="564257"/>
          </a:xfrm>
          <a:prstGeom prst="rect">
            <a:avLst/>
          </a:prstGeom>
          <a:ln w="12700">
            <a:miter lim="400000"/>
          </a:ln>
        </p:spPr>
        <p:txBody>
          <a:bodyPr wrap="none" lIns="50800" tIns="50800" rIns="50800" bIns="50800" anchor="ctr">
            <a:spAutoFit/>
          </a:bodyPr>
          <a:lstStyle>
            <a:lvl1pPr defTabSz="584200">
              <a:defRPr sz="3600" b="0">
                <a:latin typeface="PingFang SC Regular"/>
                <a:ea typeface="PingFang SC Regular"/>
                <a:cs typeface="PingFang SC Regular"/>
                <a:sym typeface="PingFang SC Regular"/>
              </a:defRPr>
            </a:lvl1pPr>
          </a:lstStyle>
          <a:p>
            <a:r>
              <a:rPr lang="zh-CN" altLang="en-US" sz="3000" dirty="0">
                <a:latin typeface="微软雅黑" panose="020B0503020204020204" charset="-122"/>
                <a:ea typeface="微软雅黑" panose="020B0503020204020204" charset="-122"/>
              </a:rPr>
              <a:t>一种跨越不同模态的检索方式，能够根据任意模态的查询，得到多种模态类型的结果</a:t>
            </a:r>
            <a:endParaRPr sz="3000" dirty="0">
              <a:latin typeface="微软雅黑" panose="020B0503020204020204" charset="-122"/>
              <a:ea typeface="微软雅黑" panose="020B0503020204020204" charset="-122"/>
            </a:endParaRPr>
          </a:p>
        </p:txBody>
      </p:sp>
      <p:sp>
        <p:nvSpPr>
          <p:cNvPr id="15" name="标题文字示意">
            <a:extLst>
              <a:ext uri="{FF2B5EF4-FFF2-40B4-BE49-F238E27FC236}">
                <a16:creationId xmlns:a16="http://schemas.microsoft.com/office/drawing/2014/main" id="{89EF9B43-B6CD-C84B-9F5B-692292E46821}"/>
              </a:ext>
            </a:extLst>
          </p:cNvPr>
          <p:cNvSpPr txBox="1"/>
          <p:nvPr/>
        </p:nvSpPr>
        <p:spPr>
          <a:xfrm>
            <a:off x="911799" y="933766"/>
            <a:ext cx="19600488" cy="1673277"/>
          </a:xfrm>
          <a:prstGeom prst="rect">
            <a:avLst/>
          </a:prstGeom>
          <a:ln w="12700">
            <a:miter lim="400000"/>
          </a:ln>
        </p:spPr>
        <p:txBody>
          <a:bodyPr lIns="50800" tIns="50800" rIns="50800" bIns="50800"/>
          <a:lstStyle>
            <a:lvl1pPr algn="l" defTabSz="584200">
              <a:defRPr sz="6000" b="0">
                <a:latin typeface="PingFang SC Medium"/>
                <a:ea typeface="PingFang SC Medium"/>
                <a:cs typeface="PingFang SC Medium"/>
                <a:sym typeface="PingFang SC Medium"/>
              </a:defRPr>
            </a:lvl1pPr>
          </a:lstStyle>
          <a:p>
            <a:r>
              <a:rPr lang="zh-CN" altLang="en-US" sz="5400" dirty="0">
                <a:latin typeface="微软雅黑" panose="020B0503020204020204" charset="-122"/>
                <a:ea typeface="微软雅黑" panose="020B0503020204020204" charset="-122"/>
              </a:rPr>
              <a:t>多模态检索</a:t>
            </a:r>
            <a:endParaRPr sz="5400" dirty="0">
              <a:latin typeface="微软雅黑" panose="020B0503020204020204" charset="-122"/>
              <a:ea typeface="微软雅黑" panose="020B0503020204020204" charset="-122"/>
            </a:endParaRPr>
          </a:p>
        </p:txBody>
      </p:sp>
      <p:pic>
        <p:nvPicPr>
          <p:cNvPr id="2" name="图片 1">
            <a:extLst>
              <a:ext uri="{FF2B5EF4-FFF2-40B4-BE49-F238E27FC236}">
                <a16:creationId xmlns:a16="http://schemas.microsoft.com/office/drawing/2014/main" id="{B9F20469-4AA6-A540-B435-90A45C90520D}"/>
              </a:ext>
            </a:extLst>
          </p:cNvPr>
          <p:cNvPicPr>
            <a:picLocks noChangeAspect="1"/>
          </p:cNvPicPr>
          <p:nvPr/>
        </p:nvPicPr>
        <p:blipFill>
          <a:blip r:embed="rId2"/>
          <a:stretch>
            <a:fillRect/>
          </a:stretch>
        </p:blipFill>
        <p:spPr>
          <a:xfrm>
            <a:off x="5501177" y="3716063"/>
            <a:ext cx="13381645" cy="8693301"/>
          </a:xfrm>
          <a:prstGeom prst="rect">
            <a:avLst/>
          </a:prstGeom>
        </p:spPr>
      </p:pic>
    </p:spTree>
    <p:extLst>
      <p:ext uri="{BB962C8B-B14F-4D97-AF65-F5344CB8AC3E}">
        <p14:creationId xmlns:p14="http://schemas.microsoft.com/office/powerpoint/2010/main" val="1674645485"/>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FD5B20"/>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FD5B20"/>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TotalTime>
  <Words>2484</Words>
  <Application>Microsoft Macintosh PowerPoint</Application>
  <PresentationFormat>自定义</PresentationFormat>
  <Paragraphs>142</Paragraphs>
  <Slides>26</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微软雅黑</vt:lpstr>
      <vt:lpstr>微软雅黑</vt:lpstr>
      <vt:lpstr>PingFang SC Regular</vt:lpstr>
      <vt:lpstr>Helvetica Light</vt:lpstr>
      <vt:lpstr>Helvetica Neue</vt:lpstr>
      <vt:lpstr>Helvetica Neue Light</vt:lpstr>
      <vt:lpstr>Helvetica Neue Medium</vt:lpstr>
      <vt:lpstr>Times New Roman</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张 明</cp:lastModifiedBy>
  <cp:revision>128</cp:revision>
  <dcterms:created xsi:type="dcterms:W3CDTF">2019-06-26T03:28:00Z</dcterms:created>
  <dcterms:modified xsi:type="dcterms:W3CDTF">2020-07-31T07:53:06Z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2052-11.1.0.8765</vt:lpwstr>
  </property>
</Properties>
</file>